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598" r:id="rId2"/>
    <p:sldId id="59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60" r:id="rId12"/>
    <p:sldId id="266" r:id="rId13"/>
    <p:sldId id="267" r:id="rId14"/>
    <p:sldId id="268" r:id="rId15"/>
    <p:sldId id="384" r:id="rId16"/>
    <p:sldId id="361" r:id="rId17"/>
    <p:sldId id="362" r:id="rId18"/>
    <p:sldId id="363" r:id="rId19"/>
    <p:sldId id="365" r:id="rId20"/>
    <p:sldId id="366" r:id="rId21"/>
    <p:sldId id="271" r:id="rId22"/>
    <p:sldId id="367" r:id="rId23"/>
    <p:sldId id="368" r:id="rId24"/>
    <p:sldId id="276" r:id="rId25"/>
    <p:sldId id="273" r:id="rId26"/>
    <p:sldId id="371" r:id="rId27"/>
    <p:sldId id="274" r:id="rId28"/>
    <p:sldId id="275" r:id="rId29"/>
    <p:sldId id="372" r:id="rId30"/>
    <p:sldId id="373" r:id="rId31"/>
    <p:sldId id="281" r:id="rId32"/>
    <p:sldId id="374" r:id="rId33"/>
    <p:sldId id="277" r:id="rId34"/>
    <p:sldId id="292" r:id="rId35"/>
    <p:sldId id="282" r:id="rId36"/>
    <p:sldId id="421" r:id="rId37"/>
    <p:sldId id="422" r:id="rId38"/>
    <p:sldId id="414" r:id="rId39"/>
    <p:sldId id="413" r:id="rId40"/>
    <p:sldId id="326" r:id="rId4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k Boot" initials="HB" lastIdx="2" clrIdx="0">
    <p:extLst>
      <p:ext uri="{19B8F6BF-5375-455C-9EA6-DF929625EA0E}">
        <p15:presenceInfo xmlns:p15="http://schemas.microsoft.com/office/powerpoint/2012/main" userId="S::boot@zone.college::5c24801f-439d-49b1-9bd4-ed39714268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1T18:08:57.206" idx="2">
    <p:pos x="6997" y="1004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1A54F-2B26-429F-B2F2-52473752A9A0}" type="datetimeFigureOut">
              <a:rPr lang="nl-NL" smtClean="0"/>
              <a:t>16-5-2022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81EE8-4A84-44C5-A013-E107E6B78C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98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55DDD-B816-4550-863E-BB356D6D581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30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10303200" y="5947200"/>
            <a:ext cx="1620000" cy="6228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900" baseline="0"/>
            </a:lvl1pPr>
          </a:lstStyle>
          <a:p>
            <a:r>
              <a:rPr lang="nl-NL" dirty="0"/>
              <a:t>Klik op het pictogram om een logo toe te voegen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3744000" y="4752000"/>
            <a:ext cx="64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3744000" y="5544000"/>
            <a:ext cx="64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744000" y="1123126"/>
            <a:ext cx="6708775" cy="114746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0" b="1" baseline="0">
                <a:solidFill>
                  <a:srgbClr val="F59A28"/>
                </a:solidFill>
              </a:defRPr>
            </a:lvl1pPr>
          </a:lstStyle>
          <a:p>
            <a:pPr lvl="0"/>
            <a:r>
              <a:rPr lang="nl-NL" dirty="0"/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74239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720000"/>
            <a:ext cx="7560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4000" y="1620000"/>
            <a:ext cx="75600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521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720000"/>
            <a:ext cx="3420000" cy="532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(14,8 x 9,5 cm). </a:t>
            </a:r>
            <a:br>
              <a:rPr lang="nl-NL" dirty="0"/>
            </a:b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720000"/>
            <a:ext cx="7560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4000" y="1620000"/>
            <a:ext cx="75600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7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720000"/>
            <a:ext cx="7560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4000" y="1620000"/>
            <a:ext cx="75600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138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720000"/>
            <a:ext cx="3420000" cy="532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(14,8 x 9,5 cm). </a:t>
            </a:r>
            <a:br>
              <a:rPr lang="nl-NL" dirty="0"/>
            </a:b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720000"/>
            <a:ext cx="7560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4000" y="1620000"/>
            <a:ext cx="75600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806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3420000" y="720000"/>
            <a:ext cx="8784000" cy="532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(14,8 x 24,4</a:t>
            </a:r>
          </a:p>
          <a:p>
            <a:r>
              <a:rPr lang="nl-NL" dirty="0"/>
              <a:t> cm).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128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720000"/>
            <a:ext cx="3420000" cy="532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(14,8 x 9,5 cm). </a:t>
            </a:r>
            <a:br>
              <a:rPr lang="nl-NL" dirty="0"/>
            </a:b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720000"/>
            <a:ext cx="7560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44000" y="1620001"/>
            <a:ext cx="7560000" cy="258213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3743325" y="4294188"/>
            <a:ext cx="7561263" cy="1754187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F59A28"/>
                </a:solidFill>
              </a:defRPr>
            </a:lvl1pPr>
          </a:lstStyle>
          <a:p>
            <a:pPr lvl="0"/>
            <a:r>
              <a:rPr lang="nl-NL" dirty="0"/>
              <a:t>www.zone.college</a:t>
            </a:r>
          </a:p>
          <a:p>
            <a:pPr lvl="0"/>
            <a:r>
              <a:rPr lang="nl-NL" dirty="0"/>
              <a:t>088 – 26 20 703</a:t>
            </a:r>
          </a:p>
        </p:txBody>
      </p:sp>
    </p:spTree>
    <p:extLst>
      <p:ext uri="{BB962C8B-B14F-4D97-AF65-F5344CB8AC3E}">
        <p14:creationId xmlns:p14="http://schemas.microsoft.com/office/powerpoint/2010/main" val="58603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B84A-64EC-4B75-AB69-8F89C64606ED}" type="datetime1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7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824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ministeries/ministerie-van-economische-zaken-en-klimaat" TargetMode="External"/><Relationship Id="rId2" Type="http://schemas.openxmlformats.org/officeDocument/2006/relationships/hyperlink" Target="https://www.rijksoverheid.nl/onderwerpen/omgevingswet/vernieuwing-omgevingsrecht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logica.eu/uploads/files/OTzl1C2ZgH7m2zIapG6DgThS95ZTbfGS.pdf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biosys.alterra.nl/natura200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ipo.nl/beleidsvelden/natuu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edepot.wur.nl/23439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rvo.nl/onderwerpen/agrarisch-ondernemen/beschermde-planten-dieren-en-natuur/natuur-en-landschap/bomen/herplanten-na-het-kappen" TargetMode="Externa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hyperlink" Target="https://www.nvwa.nl/onderwerpen/invasieve-exoten/unielijst-invasieve-exoten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s://www.clo.nl/indicatoren/nl1052-aantal-bedreigde-planten--en-diersoort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wa.nl/wet-natuurbescherming.html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://www.regelink.net/kenniscentrum/beschermde-soorten-wet-natuurbescherming/" TargetMode="External"/><Relationship Id="rId10" Type="http://schemas.openxmlformats.org/officeDocument/2006/relationships/image" Target="../media/image35.jpeg"/><Relationship Id="rId4" Type="http://schemas.openxmlformats.org/officeDocument/2006/relationships/hyperlink" Target="http://www.ecologica.eu/lijst_beschermde_soorten.pdf" TargetMode="External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ucn.nl/oplossingen/rode-lijst-van-bedreigde-soorte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rvo.nl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1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vo.nl/onderwerpen/agrarisch-ondernemen/beschermde-planten-dieren-en-natuur/invasieve-exoten" TargetMode="External"/><Relationship Id="rId5" Type="http://schemas.openxmlformats.org/officeDocument/2006/relationships/hyperlink" Target="https://www.trouw.nl/groen/wildplukken-is-razend-populair-maar-eigenlijk-verboden~acfd8aa8/" TargetMode="External"/><Relationship Id="rId4" Type="http://schemas.openxmlformats.org/officeDocument/2006/relationships/image" Target="../media/image5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logica.eu/stroomschema_wnb_prov.pdf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verijssel.nl/loket/vergunning/milieu-natuur/wet-3/" TargetMode="External"/><Relationship Id="rId2" Type="http://schemas.openxmlformats.org/officeDocument/2006/relationships/hyperlink" Target="https://www.gelderland.nl/Wet-Natuurbescherming-Beschermde-soorten-ontheff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ovincie.drenthe.nl/@125291/soortenbescherming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BAA47-46BF-437D-A8F6-C7AB8AB7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0" dirty="0"/>
              <a:t>De wet natuurbescherming</a:t>
            </a:r>
            <a:br>
              <a:rPr lang="nl-NL" b="0" dirty="0"/>
            </a:br>
            <a:r>
              <a:rPr lang="nl-NL" b="0" dirty="0"/>
              <a:t>Dag 1 </a:t>
            </a:r>
          </a:p>
        </p:txBody>
      </p:sp>
    </p:spTree>
    <p:extLst>
      <p:ext uri="{BB962C8B-B14F-4D97-AF65-F5344CB8AC3E}">
        <p14:creationId xmlns:p14="http://schemas.microsoft.com/office/powerpoint/2010/main" val="360469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1896310" y="1676168"/>
            <a:ext cx="88101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8" descr="ANd9GcTB2DpmF2mXof5NHzmMpKvK8BOCnj5q--hsyIVv-Cm-0bWhj7x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3" y="2933609"/>
            <a:ext cx="2343794" cy="23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556947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/>
                <a:cs typeface="Arial"/>
              </a:rPr>
              <a:t>Doelstelling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Natuurwetgeving</a:t>
            </a:r>
            <a:br>
              <a:rPr lang="en-US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20250" y="1889074"/>
            <a:ext cx="7871750" cy="4351338"/>
          </a:xfrm>
        </p:spPr>
        <p:txBody>
          <a:bodyPr/>
          <a:lstStyle/>
          <a:p>
            <a:pPr indent="0">
              <a:buNone/>
            </a:pPr>
            <a:r>
              <a:rPr lang="nl-NL" altLang="nl-N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Behoud en herstel van de biodiversiteit / (instandhouding soorten, biotopen en leefomgeving)</a:t>
            </a:r>
          </a:p>
          <a:p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Bescherming van planten- en diersoorten </a:t>
            </a:r>
            <a:b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nl-NL" altLang="nl-NL" sz="1800" i="1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(bijna 2 miljoen soorten en 40.000 in Nederland)</a:t>
            </a:r>
            <a:endParaRPr lang="nl-NL" altLang="nl-NL" i="1" dirty="0">
              <a:solidFill>
                <a:srgbClr val="0028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mens heeft de aarde in bruikleen </a:t>
            </a:r>
            <a:r>
              <a:rPr lang="nl-NL" altLang="nl-NL" sz="1800" i="1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(ecosystemen)</a:t>
            </a:r>
            <a:endParaRPr lang="nl-NL" altLang="nl-NL" i="1" dirty="0">
              <a:solidFill>
                <a:srgbClr val="0028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mens heeft baat bij andere organismen </a:t>
            </a:r>
            <a:r>
              <a:rPr lang="nl-NL" altLang="nl-NL" sz="1800" i="1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(zuurstof, </a:t>
            </a:r>
            <a:br>
              <a:rPr lang="nl-NL" altLang="nl-NL" sz="1800" i="1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1800" i="1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schoon water, voedsel, medicijnen) </a:t>
            </a:r>
            <a:endParaRPr lang="nl-NL" altLang="nl-NL" i="1" dirty="0">
              <a:solidFill>
                <a:srgbClr val="0028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mens deelt de aarde met andere organismen</a:t>
            </a:r>
            <a:r>
              <a:rPr lang="nl-NL" altLang="nl-NL" sz="18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nl-NL" sz="1800" i="1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(alle </a:t>
            </a:r>
            <a:br>
              <a:rPr lang="nl-NL" altLang="nl-NL" sz="1800" i="1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1800" i="1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organismen zijn van onvervangbare waarden)</a:t>
            </a:r>
            <a:endParaRPr lang="nl-NL" altLang="nl-NL" i="1" dirty="0">
              <a:solidFill>
                <a:srgbClr val="0028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042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1786521" y="1191216"/>
            <a:ext cx="7497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				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								  									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89D862-E86E-4EB4-A6A4-4B4C939B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583" y="1142841"/>
            <a:ext cx="4568560" cy="26802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2519" y="539931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  <a:cs typeface="Arial"/>
              </a:rPr>
              <a:t>Natuurwetgeving</a:t>
            </a:r>
            <a:r>
              <a:rPr lang="en-US" dirty="0">
                <a:solidFill>
                  <a:schemeClr val="tx1"/>
                </a:solidFill>
                <a:cs typeface="Arial"/>
              </a:rPr>
              <a:t> Europa</a:t>
            </a:r>
            <a:br>
              <a:rPr lang="en-US" dirty="0">
                <a:solidFill>
                  <a:srgbClr val="A1A633"/>
                </a:solidFill>
                <a:cs typeface="Arial"/>
              </a:rPr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595980" y="2080965"/>
            <a:ext cx="8166226" cy="4351338"/>
          </a:xfrm>
        </p:spPr>
        <p:txBody>
          <a:bodyPr/>
          <a:lstStyle/>
          <a:p>
            <a:pPr>
              <a:defRPr/>
            </a:pPr>
            <a:r>
              <a:rPr lang="nl-NL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Europa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: behoud biodiversiteit! </a:t>
            </a:r>
          </a:p>
          <a:p>
            <a:pPr>
              <a:defRPr/>
            </a:pP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Via richtlijnen:</a:t>
            </a:r>
          </a:p>
          <a:p>
            <a:pPr>
              <a:defRPr/>
            </a:pPr>
            <a:r>
              <a:rPr lang="nl-N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Vogelrichtlijn 1979</a:t>
            </a:r>
          </a:p>
          <a:p>
            <a:pPr>
              <a:defRPr/>
            </a:pPr>
            <a:r>
              <a:rPr lang="nl-N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Habitatrichtlijn 1992</a:t>
            </a:r>
          </a:p>
          <a:p>
            <a:pPr>
              <a:defRPr/>
            </a:pPr>
            <a:r>
              <a:rPr lang="nl-NL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Europese Kader Richtlijn Water 2000</a:t>
            </a:r>
            <a:br>
              <a:rPr lang="nl-NL" sz="1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0">
              <a:buNone/>
              <a:defRPr/>
            </a:pP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Europees netwerk van natuurgebieden (door landen zelf aangewezen)  en door Nederland ingericht / aangewezen = </a:t>
            </a:r>
            <a:b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</a:br>
            <a:endParaRPr lang="nl-NL" dirty="0">
              <a:latin typeface="Calibri Light" panose="020F0302020204030204" pitchFamily="34" charset="0"/>
              <a:cs typeface="Calibri Light" panose="020F0302020204030204" pitchFamily="34" charset="0"/>
              <a:sym typeface="Wingdings" pitchFamily="2" charset="2"/>
            </a:endParaRPr>
          </a:p>
          <a:p>
            <a:pPr indent="0">
              <a:buNone/>
              <a:defRPr/>
            </a:pPr>
            <a:r>
              <a:rPr lang="nl-NL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NATURA 2000 gebieden</a:t>
            </a:r>
            <a:r>
              <a:rPr lang="nl-NL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+ EHS =   Natuurnetwerk Nederland (NNN)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4098" name="Picture 2" descr="Gestileerde kaart van europa met inheemse dieren en natuurtekens.  eenvoudige geografische kaart. illustratie | Premium Vector">
            <a:extLst>
              <a:ext uri="{FF2B5EF4-FFF2-40B4-BE49-F238E27FC236}">
                <a16:creationId xmlns:a16="http://schemas.microsoft.com/office/drawing/2014/main" id="{E756230B-9075-4EE6-A2F2-742EA0068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" y="1628504"/>
            <a:ext cx="3350718" cy="289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0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2040172" y="1845227"/>
            <a:ext cx="85272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44000" y="581011"/>
            <a:ext cx="7843942" cy="720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Wet </a:t>
            </a:r>
            <a:r>
              <a:rPr lang="en-US" dirty="0" err="1">
                <a:latin typeface="Arial"/>
                <a:cs typeface="Arial"/>
              </a:rPr>
              <a:t>Natuurbescherming</a:t>
            </a:r>
            <a:br>
              <a:rPr lang="en-US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395934" y="1590446"/>
            <a:ext cx="7560000" cy="483648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000" b="1" dirty="0">
                <a:cs typeface="Arial"/>
              </a:rPr>
              <a:t>Per 1 </a:t>
            </a:r>
            <a:r>
              <a:rPr lang="en-US" sz="2000" b="1" dirty="0" err="1">
                <a:cs typeface="Arial"/>
              </a:rPr>
              <a:t>januari</a:t>
            </a:r>
            <a:r>
              <a:rPr lang="en-US" sz="2000" b="1" dirty="0">
                <a:cs typeface="Arial"/>
              </a:rPr>
              <a:t> 2017:</a:t>
            </a:r>
          </a:p>
          <a:p>
            <a:pPr marL="457200" indent="-457200"/>
            <a:r>
              <a:rPr lang="en-US" sz="2000" dirty="0" err="1">
                <a:cs typeface="Arial"/>
              </a:rPr>
              <a:t>Vervangt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Natuurbeschermingswet</a:t>
            </a:r>
            <a:endParaRPr lang="en-US" sz="2000" dirty="0">
              <a:cs typeface="Arial"/>
            </a:endParaRPr>
          </a:p>
          <a:p>
            <a:pPr marL="457200" indent="-457200"/>
            <a:r>
              <a:rPr lang="en-US" sz="2000" dirty="0" err="1">
                <a:cs typeface="Arial"/>
              </a:rPr>
              <a:t>Vervangt</a:t>
            </a:r>
            <a:r>
              <a:rPr lang="en-US" sz="2000" dirty="0">
                <a:cs typeface="Arial"/>
              </a:rPr>
              <a:t> De </a:t>
            </a:r>
            <a:r>
              <a:rPr lang="en-US" sz="2000" dirty="0" err="1">
                <a:cs typeface="Arial"/>
              </a:rPr>
              <a:t>Boswet</a:t>
            </a:r>
            <a:endParaRPr lang="en-US" sz="2000" dirty="0">
              <a:cs typeface="Arial"/>
            </a:endParaRPr>
          </a:p>
          <a:p>
            <a:pPr marL="457200" indent="-457200"/>
            <a:r>
              <a:rPr lang="en-US" sz="2000" dirty="0" err="1">
                <a:cs typeface="Arial"/>
              </a:rPr>
              <a:t>Vervangt</a:t>
            </a:r>
            <a:r>
              <a:rPr lang="en-US" sz="2000" dirty="0">
                <a:cs typeface="Arial"/>
              </a:rPr>
              <a:t> Flora- </a:t>
            </a:r>
            <a:r>
              <a:rPr lang="en-US" sz="2000" dirty="0" err="1">
                <a:cs typeface="Arial"/>
              </a:rPr>
              <a:t>en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Faunawet</a:t>
            </a:r>
            <a:endParaRPr lang="en-US" sz="2000" dirty="0">
              <a:cs typeface="Arial"/>
            </a:endParaRPr>
          </a:p>
          <a:p>
            <a:r>
              <a:rPr lang="en-US" sz="2000" dirty="0">
                <a:cs typeface="Arial"/>
              </a:rPr>
              <a:t>Ca. 945 </a:t>
            </a:r>
            <a:r>
              <a:rPr lang="en-US" sz="2000" dirty="0" err="1">
                <a:cs typeface="Arial"/>
              </a:rPr>
              <a:t>soorten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beschermd</a:t>
            </a:r>
            <a:r>
              <a:rPr lang="en-US" sz="2000" dirty="0">
                <a:cs typeface="Arial"/>
              </a:rPr>
              <a:t> (</a:t>
            </a:r>
            <a:r>
              <a:rPr lang="en-US" sz="2000" dirty="0" err="1">
                <a:cs typeface="Arial"/>
              </a:rPr>
              <a:t>Europees</a:t>
            </a:r>
            <a:r>
              <a:rPr lang="en-US" sz="2000" dirty="0">
                <a:cs typeface="Arial"/>
              </a:rPr>
              <a:t> + </a:t>
            </a:r>
            <a:r>
              <a:rPr lang="en-US" sz="2000" dirty="0" err="1">
                <a:cs typeface="Arial"/>
              </a:rPr>
              <a:t>Nationaal</a:t>
            </a:r>
            <a:r>
              <a:rPr lang="en-US" sz="2000" dirty="0">
                <a:cs typeface="Arial"/>
              </a:rPr>
              <a:t>) </a:t>
            </a:r>
          </a:p>
          <a:p>
            <a:r>
              <a:rPr lang="en-US" sz="2000" dirty="0" err="1">
                <a:cs typeface="Arial"/>
              </a:rPr>
              <a:t>Provincies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hebben</a:t>
            </a:r>
            <a:r>
              <a:rPr lang="en-US" sz="2000" dirty="0">
                <a:cs typeface="Arial"/>
              </a:rPr>
              <a:t> de regie</a:t>
            </a:r>
            <a:endParaRPr lang="en-US" sz="1600" dirty="0">
              <a:cs typeface="Arial"/>
            </a:endParaRPr>
          </a:p>
          <a:p>
            <a:r>
              <a:rPr lang="en-US" sz="2000" dirty="0" err="1">
                <a:cs typeface="Arial"/>
              </a:rPr>
              <a:t>Omgevingsvergunning</a:t>
            </a:r>
            <a:r>
              <a:rPr lang="en-US" sz="2000" dirty="0">
                <a:cs typeface="Arial"/>
              </a:rPr>
              <a:t>/</a:t>
            </a:r>
            <a:r>
              <a:rPr lang="en-US" sz="2000" dirty="0" err="1">
                <a:cs typeface="Arial"/>
              </a:rPr>
              <a:t>Verklaring</a:t>
            </a:r>
            <a:r>
              <a:rPr lang="en-US" sz="2000" dirty="0">
                <a:cs typeface="Arial"/>
              </a:rPr>
              <a:t> van </a:t>
            </a:r>
            <a:r>
              <a:rPr lang="en-US" sz="2000" dirty="0" err="1">
                <a:cs typeface="Arial"/>
              </a:rPr>
              <a:t>geen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bezwaar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bij</a:t>
            </a:r>
            <a:r>
              <a:rPr lang="en-US" sz="2000" dirty="0">
                <a:cs typeface="Arial"/>
              </a:rPr>
              <a:t> 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     </a:t>
            </a:r>
            <a:r>
              <a:rPr lang="en-US" sz="2000" dirty="0" err="1">
                <a:cs typeface="Arial"/>
              </a:rPr>
              <a:t>gemeenten</a:t>
            </a:r>
            <a:r>
              <a:rPr lang="en-US" sz="2000" dirty="0">
                <a:cs typeface="Arial"/>
              </a:rPr>
              <a:t> (burgers en </a:t>
            </a:r>
            <a:r>
              <a:rPr lang="en-US" sz="2000" dirty="0" err="1">
                <a:cs typeface="Arial"/>
              </a:rPr>
              <a:t>bedrijven</a:t>
            </a:r>
            <a:r>
              <a:rPr lang="en-US" sz="2000" dirty="0">
                <a:cs typeface="Arial"/>
              </a:rPr>
              <a:t>)</a:t>
            </a:r>
          </a:p>
          <a:p>
            <a:pPr indent="0">
              <a:buNone/>
            </a:pPr>
            <a:r>
              <a:rPr lang="en-US" sz="2000" b="1" dirty="0" err="1">
                <a:cs typeface="Arial"/>
              </a:rPr>
              <a:t>Januari</a:t>
            </a:r>
            <a:r>
              <a:rPr lang="en-US" sz="2000" b="1" dirty="0">
                <a:cs typeface="Arial"/>
              </a:rPr>
              <a:t> 2021:</a:t>
            </a:r>
          </a:p>
          <a:p>
            <a:r>
              <a:rPr lang="en-US" sz="2000" dirty="0" err="1">
                <a:cs typeface="Arial"/>
              </a:rPr>
              <a:t>Gedragscode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soortbescherming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gemeenten</a:t>
            </a:r>
            <a:endParaRPr lang="en-US" sz="2000" dirty="0">
              <a:cs typeface="Arial"/>
            </a:endParaRPr>
          </a:p>
          <a:p>
            <a:pPr indent="0">
              <a:buNone/>
            </a:pPr>
            <a:r>
              <a:rPr lang="en-US" sz="2000" b="1" dirty="0">
                <a:cs typeface="Arial"/>
              </a:rPr>
              <a:t>In de loop van 2021:</a:t>
            </a:r>
          </a:p>
          <a:p>
            <a:r>
              <a:rPr lang="en-US" sz="2000" dirty="0" err="1">
                <a:cs typeface="Arial"/>
              </a:rPr>
              <a:t>Gedragscode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soortbescherming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bosbeheer</a:t>
            </a:r>
            <a:endParaRPr lang="en-US" sz="2000" dirty="0">
              <a:cs typeface="Arial"/>
            </a:endParaRPr>
          </a:p>
          <a:p>
            <a:pPr indent="0">
              <a:buNone/>
            </a:pPr>
            <a:r>
              <a:rPr lang="en-US" sz="2000" b="1" dirty="0" err="1">
                <a:cs typeface="Arial"/>
              </a:rPr>
              <a:t>Januari</a:t>
            </a:r>
            <a:r>
              <a:rPr lang="en-US" sz="2000" b="1" dirty="0">
                <a:cs typeface="Arial"/>
              </a:rPr>
              <a:t> 2023?</a:t>
            </a:r>
          </a:p>
          <a:p>
            <a:r>
              <a:rPr lang="en-US" sz="2000" b="1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Integrale</a:t>
            </a:r>
            <a:r>
              <a:rPr lang="en-US" sz="200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Omgevingswet</a:t>
            </a:r>
            <a:endParaRPr lang="en-US" sz="2000" dirty="0">
              <a:cs typeface="Arial"/>
            </a:endParaRPr>
          </a:p>
          <a:p>
            <a:r>
              <a:rPr lang="en-US" sz="1100" dirty="0">
                <a:cs typeface="Arial"/>
                <a:hlinkClick r:id="rId2"/>
              </a:rPr>
              <a:t>https://www.rijksoverheid.nl/onderwerpen/omgevingswet/vernieuwing-omgevingsrecht</a:t>
            </a:r>
            <a:endParaRPr lang="en-US" sz="1100" dirty="0">
              <a:cs typeface="Arial"/>
            </a:endParaRPr>
          </a:p>
          <a:p>
            <a:r>
              <a:rPr lang="en-US" sz="1100" dirty="0">
                <a:cs typeface="Arial"/>
                <a:hlinkClick r:id="rId3"/>
              </a:rPr>
              <a:t>https://www.rijksoverheid.nl/ministeries/ministerie-van-economische-zaken-en-klimaat</a:t>
            </a:r>
            <a:endParaRPr lang="nl-NL" dirty="0"/>
          </a:p>
        </p:txBody>
      </p:sp>
      <p:pic>
        <p:nvPicPr>
          <p:cNvPr id="34818" name="Picture 2" descr="Afbeeldingsresultaat voor wet natuurbescherming rvo">
            <a:extLst>
              <a:ext uri="{FF2B5EF4-FFF2-40B4-BE49-F238E27FC236}">
                <a16:creationId xmlns:a16="http://schemas.microsoft.com/office/drawing/2014/main" id="{E702BE77-8D95-4306-972F-A83A59B1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" y="314500"/>
            <a:ext cx="3263265" cy="12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0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7619" y="553122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/>
                <a:cs typeface="Arial"/>
              </a:rPr>
              <a:t>Natuurwetgeving</a:t>
            </a:r>
            <a:br>
              <a:rPr lang="en-US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7619" y="1629333"/>
            <a:ext cx="8418884" cy="4351338"/>
          </a:xfrm>
        </p:spPr>
        <p:txBody>
          <a:bodyPr/>
          <a:lstStyle/>
          <a:p>
            <a:r>
              <a:rPr lang="nl-NL" dirty="0">
                <a:cs typeface="Arial"/>
              </a:rPr>
              <a:t>Kaderwet (geen concrete aanwijzingen voor activiteiten</a:t>
            </a:r>
          </a:p>
          <a:p>
            <a:r>
              <a:rPr lang="nl-NL" dirty="0">
                <a:cs typeface="Arial"/>
              </a:rPr>
              <a:t>Gehele jaar geldig</a:t>
            </a:r>
          </a:p>
          <a:p>
            <a:r>
              <a:rPr lang="nl-NL" dirty="0">
                <a:cs typeface="Arial"/>
              </a:rPr>
              <a:t>Zorgplicht (geen nadelige gevolgen voor alle planten en</a:t>
            </a:r>
          </a:p>
          <a:p>
            <a:pPr indent="0">
              <a:buNone/>
            </a:pPr>
            <a:r>
              <a:rPr lang="nl-NL" dirty="0">
                <a:cs typeface="Arial"/>
              </a:rPr>
              <a:t>    dieren) gericht op </a:t>
            </a:r>
            <a:r>
              <a:rPr lang="nl-NL" dirty="0">
                <a:solidFill>
                  <a:srgbClr val="FF0000"/>
                </a:solidFill>
                <a:cs typeface="Arial"/>
              </a:rPr>
              <a:t>voorkomen</a:t>
            </a:r>
            <a:r>
              <a:rPr lang="nl-NL" dirty="0">
                <a:cs typeface="Arial"/>
              </a:rPr>
              <a:t>, </a:t>
            </a:r>
            <a:r>
              <a:rPr lang="nl-NL" dirty="0">
                <a:solidFill>
                  <a:srgbClr val="FF0000"/>
                </a:solidFill>
                <a:cs typeface="Arial"/>
              </a:rPr>
              <a:t>beperken</a:t>
            </a:r>
            <a:r>
              <a:rPr lang="nl-NL" dirty="0">
                <a:cs typeface="Arial"/>
              </a:rPr>
              <a:t> en </a:t>
            </a:r>
            <a:r>
              <a:rPr lang="nl-NL" dirty="0">
                <a:solidFill>
                  <a:srgbClr val="FF0000"/>
                </a:solidFill>
                <a:cs typeface="Arial"/>
              </a:rPr>
              <a:t>herstellen</a:t>
            </a:r>
            <a:r>
              <a:rPr lang="nl-NL" dirty="0">
                <a:cs typeface="Arial"/>
              </a:rPr>
              <a:t> en</a:t>
            </a:r>
          </a:p>
          <a:p>
            <a:pPr indent="0">
              <a:buNone/>
            </a:pPr>
            <a:r>
              <a:rPr lang="nl-NL" dirty="0">
                <a:cs typeface="Arial"/>
              </a:rPr>
              <a:t>    handhaving soort en biotoop</a:t>
            </a:r>
          </a:p>
          <a:p>
            <a:r>
              <a:rPr lang="nl-NL" dirty="0">
                <a:cs typeface="Arial"/>
              </a:rPr>
              <a:t>Diverse verbodsbepalingen</a:t>
            </a:r>
          </a:p>
          <a:p>
            <a:r>
              <a:rPr lang="nl-NL" dirty="0">
                <a:cs typeface="Arial"/>
              </a:rPr>
              <a:t>Geen opzettelijke verstoring </a:t>
            </a:r>
          </a:p>
          <a:p>
            <a:r>
              <a:rPr lang="nl-NL" dirty="0">
                <a:cs typeface="Arial"/>
              </a:rPr>
              <a:t>Categorieën van beschermingsregimes </a:t>
            </a:r>
          </a:p>
          <a:p>
            <a:r>
              <a:rPr lang="nl-NL" dirty="0">
                <a:cs typeface="Arial"/>
              </a:rPr>
              <a:t>Provincies hebben de regie</a:t>
            </a:r>
          </a:p>
          <a:p>
            <a:endParaRPr lang="nl-NL" dirty="0"/>
          </a:p>
        </p:txBody>
      </p:sp>
      <p:pic>
        <p:nvPicPr>
          <p:cNvPr id="6146" name="Picture 2" descr="Natuurpunt Scheldeland roept op om broedende vogels niet te ... - Het  Nieuwsblad Mobile">
            <a:extLst>
              <a:ext uri="{FF2B5EF4-FFF2-40B4-BE49-F238E27FC236}">
                <a16:creationId xmlns:a16="http://schemas.microsoft.com/office/drawing/2014/main" id="{048E5933-229E-477C-A7BB-4C5F0EFCE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t="8065" r="24064" b="11292"/>
          <a:stretch/>
        </p:blipFill>
        <p:spPr bwMode="auto">
          <a:xfrm>
            <a:off x="80420" y="2152855"/>
            <a:ext cx="3275428" cy="217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Afbeeldingsresultaat voor wet natuurbescherming rvo">
            <a:extLst>
              <a:ext uri="{FF2B5EF4-FFF2-40B4-BE49-F238E27FC236}">
                <a16:creationId xmlns:a16="http://schemas.microsoft.com/office/drawing/2014/main" id="{5397922A-17B8-483B-972B-0BC742DE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" y="281344"/>
            <a:ext cx="3290697" cy="126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1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525" y="4599856"/>
            <a:ext cx="1249359" cy="102239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45" y="4602299"/>
            <a:ext cx="4627484" cy="1120456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44000" y="528488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Wet </a:t>
            </a:r>
            <a:r>
              <a:rPr lang="en-US" dirty="0" err="1">
                <a:latin typeface="Arial"/>
                <a:cs typeface="Arial"/>
              </a:rPr>
              <a:t>Natuurbescherming</a:t>
            </a:r>
            <a:br>
              <a:rPr lang="en-US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384080" y="1606190"/>
            <a:ext cx="7560000" cy="4351338"/>
          </a:xfrm>
        </p:spPr>
        <p:txBody>
          <a:bodyPr/>
          <a:lstStyle/>
          <a:p>
            <a:pPr indent="0">
              <a:buNone/>
            </a:pPr>
            <a:r>
              <a:rPr lang="nl-NL" b="1" dirty="0">
                <a:solidFill>
                  <a:schemeClr val="tx1"/>
                </a:solidFill>
                <a:cs typeface="Arial"/>
              </a:rPr>
              <a:t>Beschermt 3 verschillende onderdelen in de natuur:</a:t>
            </a:r>
          </a:p>
          <a:p>
            <a:pPr marL="457200" indent="-457200"/>
            <a:r>
              <a:rPr lang="nl-NL" b="1" dirty="0">
                <a:solidFill>
                  <a:schemeClr val="tx1"/>
                </a:solidFill>
                <a:cs typeface="Arial"/>
              </a:rPr>
              <a:t>Gebieden</a:t>
            </a:r>
            <a:r>
              <a:rPr lang="nl-NL" dirty="0">
                <a:solidFill>
                  <a:schemeClr val="tx1"/>
                </a:solidFill>
                <a:cs typeface="Arial"/>
              </a:rPr>
              <a:t> – Natura 2000 gebieden + bijzondere nationale en provinciale natuurgebieden</a:t>
            </a:r>
          </a:p>
          <a:p>
            <a:pPr marL="457200" indent="-457200"/>
            <a:r>
              <a:rPr lang="nl-NL" b="1" dirty="0">
                <a:solidFill>
                  <a:schemeClr val="tx1"/>
                </a:solidFill>
                <a:cs typeface="Arial"/>
              </a:rPr>
              <a:t>Houtopstanden</a:t>
            </a:r>
            <a:r>
              <a:rPr lang="nl-NL" dirty="0">
                <a:solidFill>
                  <a:schemeClr val="tx1"/>
                </a:solidFill>
                <a:cs typeface="Arial"/>
              </a:rPr>
              <a:t> – bossen / bomenrijen, kappen + </a:t>
            </a:r>
            <a:r>
              <a:rPr lang="nl-NL" dirty="0" err="1">
                <a:solidFill>
                  <a:schemeClr val="tx1"/>
                </a:solidFill>
                <a:cs typeface="Arial"/>
              </a:rPr>
              <a:t>herplantplicht</a:t>
            </a:r>
            <a:r>
              <a:rPr lang="nl-NL" dirty="0">
                <a:solidFill>
                  <a:schemeClr val="tx1"/>
                </a:solidFill>
                <a:cs typeface="Arial"/>
              </a:rPr>
              <a:t> (provincies hebben de regie)</a:t>
            </a:r>
          </a:p>
          <a:p>
            <a:pPr marL="457200" indent="-457200"/>
            <a:r>
              <a:rPr lang="nl-NL" b="1" dirty="0">
                <a:solidFill>
                  <a:schemeClr val="tx1"/>
                </a:solidFill>
                <a:cs typeface="Arial"/>
              </a:rPr>
              <a:t>Soorten</a:t>
            </a:r>
            <a:r>
              <a:rPr lang="nl-NL" dirty="0">
                <a:solidFill>
                  <a:schemeClr val="tx1"/>
                </a:solidFill>
                <a:cs typeface="Arial"/>
              </a:rPr>
              <a:t> – soortenbescherming ook buiten de beschermde gebieden</a:t>
            </a:r>
          </a:p>
          <a:p>
            <a:endParaRPr lang="en-US" b="1" dirty="0">
              <a:solidFill>
                <a:schemeClr val="accent2">
                  <a:lumMod val="50000"/>
                </a:schemeClr>
              </a:solidFill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nl-NL" dirty="0"/>
          </a:p>
        </p:txBody>
      </p:sp>
      <p:pic>
        <p:nvPicPr>
          <p:cNvPr id="2050" name="Picture 2" descr="Afbeeldingsresultaat voor wet natuurbescherming rvo">
            <a:extLst>
              <a:ext uri="{FF2B5EF4-FFF2-40B4-BE49-F238E27FC236}">
                <a16:creationId xmlns:a16="http://schemas.microsoft.com/office/drawing/2014/main" id="{D3A10285-4A08-4491-A263-51B0B0801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" y="255743"/>
            <a:ext cx="3295737" cy="12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9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3625A-612E-4986-AA5E-4336D9FC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Bodemgebruik Nederland</a:t>
            </a:r>
          </a:p>
        </p:txBody>
      </p:sp>
      <p:pic>
        <p:nvPicPr>
          <p:cNvPr id="11" name="Picture 2" descr="bodemgebruik nederland">
            <a:extLst>
              <a:ext uri="{FF2B5EF4-FFF2-40B4-BE49-F238E27FC236}">
                <a16:creationId xmlns:a16="http://schemas.microsoft.com/office/drawing/2014/main" id="{50EDD166-F443-426D-9AB6-983819BA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29" y="3794702"/>
            <a:ext cx="4476258" cy="306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aart bodemgebruik van Nederland, 2015 | Compendium voor de Leefomgeving">
            <a:extLst>
              <a:ext uri="{FF2B5EF4-FFF2-40B4-BE49-F238E27FC236}">
                <a16:creationId xmlns:a16="http://schemas.microsoft.com/office/drawing/2014/main" id="{01D3B8EE-AC30-4E7E-942C-E5154A368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02" y="1440000"/>
            <a:ext cx="3994498" cy="347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335AD64-EA22-46D2-BCA5-5267D30449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" y="32483"/>
            <a:ext cx="1249359" cy="10223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63AB46E-2C32-4E6E-A8F8-44BD6E4E7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07" y="2722903"/>
            <a:ext cx="928691" cy="80962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BDE4AD0-E1B9-4755-B8FA-EA83671B1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73077"/>
            <a:ext cx="3410699" cy="12707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D69F162-B89B-4B64-8DE1-B0EBAB6372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2821471"/>
            <a:ext cx="764269" cy="711060"/>
          </a:xfrm>
          <a:prstGeom prst="rect">
            <a:avLst/>
          </a:prstGeom>
        </p:spPr>
      </p:pic>
      <p:pic>
        <p:nvPicPr>
          <p:cNvPr id="1028" name="Picture 4" descr="Nederland krijgt er veel nat natuurlijk terrein bij ten koste van boerenland">
            <a:extLst>
              <a:ext uri="{FF2B5EF4-FFF2-40B4-BE49-F238E27FC236}">
                <a16:creationId xmlns:a16="http://schemas.microsoft.com/office/drawing/2014/main" id="{AB36D7A5-E16B-4508-B413-DBB16EAF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90" y="1359025"/>
            <a:ext cx="4476258" cy="251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54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0626" y="584775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  <a:cs typeface="Arial"/>
              </a:rPr>
              <a:t>Bescherming</a:t>
            </a:r>
            <a:r>
              <a:rPr lang="en-US" dirty="0">
                <a:solidFill>
                  <a:schemeClr val="tx1"/>
                </a:solidFill>
                <a:cs typeface="Arial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gebieden</a:t>
            </a:r>
            <a:r>
              <a:rPr lang="en-US" dirty="0">
                <a:solidFill>
                  <a:schemeClr val="tx1"/>
                </a:solidFill>
                <a:cs typeface="Arial"/>
              </a:rPr>
              <a:t> </a:t>
            </a:r>
            <a:br>
              <a:rPr lang="en-US" dirty="0">
                <a:solidFill>
                  <a:srgbClr val="A1A633"/>
                </a:solidFill>
                <a:cs typeface="Arial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89027" y="1195457"/>
            <a:ext cx="8892073" cy="2233543"/>
          </a:xfrm>
        </p:spPr>
        <p:txBody>
          <a:bodyPr/>
          <a:lstStyle/>
          <a:p>
            <a:pPr indent="0">
              <a:buNone/>
              <a:defRPr/>
            </a:pPr>
            <a:r>
              <a:rPr lang="nl-N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Natura 2000-gebieden</a:t>
            </a:r>
          </a:p>
          <a:p>
            <a:pPr>
              <a:defRPr/>
            </a:pPr>
            <a:r>
              <a:rPr lang="nl-N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Bijzondere nationale en provinciale natuurgebieden</a:t>
            </a:r>
          </a:p>
          <a:p>
            <a:pPr marL="457200" indent="-457200">
              <a:defRPr/>
            </a:pPr>
            <a:r>
              <a:rPr lang="nl-N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Biologisch (unieke waarde van elke soort)</a:t>
            </a:r>
          </a:p>
          <a:p>
            <a:pPr marL="457200" indent="-457200">
              <a:defRPr/>
            </a:pPr>
            <a:r>
              <a:rPr lang="nl-N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Esthetisch (unieke natuur- en cultuur(historische) landschappen)</a:t>
            </a:r>
          </a:p>
          <a:p>
            <a:pPr marL="457200" indent="-457200">
              <a:defRPr/>
            </a:pPr>
            <a:r>
              <a:rPr lang="nl-N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Genetisch (wetenschap, o.a. geneeskunde, archeologie)</a:t>
            </a:r>
          </a:p>
          <a:p>
            <a:pPr marL="457200" indent="-457200">
              <a:defRPr/>
            </a:pPr>
            <a:r>
              <a:rPr lang="nl-NL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Economisch (natuur als economische drager: toerisme &amp; recreatie)</a:t>
            </a:r>
          </a:p>
          <a:p>
            <a:endParaRPr lang="nl-NL" dirty="0"/>
          </a:p>
        </p:txBody>
      </p:sp>
      <p:pic>
        <p:nvPicPr>
          <p:cNvPr id="2050" name="Picture 2" descr="Biodiversiteit - Provincie Drenthe">
            <a:extLst>
              <a:ext uri="{FF2B5EF4-FFF2-40B4-BE49-F238E27FC236}">
                <a16:creationId xmlns:a16="http://schemas.microsoft.com/office/drawing/2014/main" id="{70B3E3AE-38FE-4C76-BA84-1AC839C8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54" y="3376671"/>
            <a:ext cx="6914605" cy="34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D26B110-F4F5-4CE6-8BFB-CE18D3C3EDA3}"/>
              </a:ext>
            </a:extLst>
          </p:cNvPr>
          <p:cNvSpPr txBox="1"/>
          <p:nvPr/>
        </p:nvSpPr>
        <p:spPr>
          <a:xfrm>
            <a:off x="287383" y="3738361"/>
            <a:ext cx="312513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https://www.ecologica.eu/uploads/files/OTzl1C2ZgH7m2zIapG6DgThS95ZTbfGS.pdf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0A1EA61-057A-4A54-8735-FCE595C24610}"/>
              </a:ext>
            </a:extLst>
          </p:cNvPr>
          <p:cNvSpPr txBox="1"/>
          <p:nvPr/>
        </p:nvSpPr>
        <p:spPr>
          <a:xfrm>
            <a:off x="564191" y="2853451"/>
            <a:ext cx="320164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Stroomschema toetsing gebiedsbescherming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Wnb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(bron: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Ecologica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6B4A08F-54C7-4273-AF73-D8CB43395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" y="73579"/>
            <a:ext cx="1249359" cy="10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1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718AC3F-9BAF-4342-8EC0-BBD35AE76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96" y="1155491"/>
            <a:ext cx="7952962" cy="54897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403523"/>
            <a:ext cx="7560000" cy="566122"/>
          </a:xfrm>
        </p:spPr>
        <p:txBody>
          <a:bodyPr>
            <a:normAutofit fontScale="90000"/>
          </a:bodyPr>
          <a:lstStyle/>
          <a:p>
            <a:pPr marL="609600" indent="-609600"/>
            <a:r>
              <a:rPr lang="en-US" dirty="0">
                <a:solidFill>
                  <a:schemeClr val="tx1"/>
                </a:solidFill>
                <a:cs typeface="Arial"/>
              </a:rPr>
              <a:t>Natura 2000-gebieden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endParaRPr lang="nl-NL" sz="2200" b="0" dirty="0">
              <a:solidFill>
                <a:schemeClr val="tx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351164" y="969645"/>
            <a:ext cx="7560000" cy="56612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1E201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/>
              </a:rPr>
            </a:br>
            <a:r>
              <a:rPr kumimoji="0" lang="nl-NL" alt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  <a:hlinkClick r:id="rId3"/>
              </a:rPr>
              <a:t>http://www.synbiosys.alterra.nl/natura2000</a:t>
            </a:r>
            <a:br>
              <a:rPr kumimoji="0" lang="nl-NL" alt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nl-NL" alt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00281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  <a:hlinkClick r:id="rId4"/>
              </a:rPr>
              <a:t>http://www.ipo.nl/beleidsvelden/natuur/</a:t>
            </a:r>
            <a:br>
              <a:rPr kumimoji="0" lang="nl-NL" alt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00281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A808B1-3171-426B-8BE0-605D95F564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" y="248983"/>
            <a:ext cx="1249359" cy="10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61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id="{0BB6C2B8-463A-48F6-9C2F-4164D0E299A7}"/>
              </a:ext>
            </a:extLst>
          </p:cNvPr>
          <p:cNvSpPr txBox="1">
            <a:spLocks/>
          </p:cNvSpPr>
          <p:nvPr/>
        </p:nvSpPr>
        <p:spPr>
          <a:xfrm>
            <a:off x="1518886" y="1628801"/>
            <a:ext cx="37079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9913DC0-C244-4D65-A80A-529913F29455}"/>
              </a:ext>
            </a:extLst>
          </p:cNvPr>
          <p:cNvSpPr/>
          <p:nvPr/>
        </p:nvSpPr>
        <p:spPr>
          <a:xfrm>
            <a:off x="4046899" y="1260292"/>
            <a:ext cx="31868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NNN:</a:t>
            </a:r>
            <a:b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</a:b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Natura 2000</a:t>
            </a:r>
            <a:b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</a:b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+</a:t>
            </a:r>
            <a:r>
              <a:rPr kumimoji="0" lang="nl-NL" alt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Verbindingszone’s</a:t>
            </a: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 </a:t>
            </a:r>
            <a:b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</a:b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(= politiek spel: </a:t>
            </a:r>
            <a:b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</a:b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veel, toen afgezwakt, nu weer versterkt)</a:t>
            </a:r>
            <a:b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</a:br>
            <a:b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</a:br>
            <a:b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</a:b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onderdeel van</a:t>
            </a:r>
            <a:b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</a:br>
            <a:r>
              <a:rPr kumimoji="0" lang="nl-NL" alt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PEEN</a:t>
            </a:r>
            <a:b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</a:b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Pan European </a:t>
            </a:r>
            <a:r>
              <a:rPr kumimoji="0" lang="nl-NL" alt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Ecological</a:t>
            </a: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 Network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621AB12-7595-4713-8FA5-2238F568E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32" y="512795"/>
            <a:ext cx="4959197" cy="59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71572" y="324446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NNN</a:t>
            </a:r>
            <a:br>
              <a:rPr lang="en-US" dirty="0">
                <a:solidFill>
                  <a:srgbClr val="A1A633"/>
                </a:solidFill>
                <a:cs typeface="Arial"/>
              </a:rPr>
            </a:b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75BB8D9-8612-42C3-B8CB-0BE0CDDAF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4" y="237900"/>
            <a:ext cx="1249359" cy="10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2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6C4EC57-F5DE-474F-8986-15D7A3073008}"/>
              </a:ext>
            </a:extLst>
          </p:cNvPr>
          <p:cNvSpPr txBox="1">
            <a:spLocks/>
          </p:cNvSpPr>
          <p:nvPr/>
        </p:nvSpPr>
        <p:spPr>
          <a:xfrm>
            <a:off x="3500846" y="1086861"/>
            <a:ext cx="4918028" cy="5771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Totaaloppervlak mag niet afnemen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http://edepot.wur.nl/234396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Kapmelding bij provincie: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Bij houtopstand buiten bebouwde kom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Bosoppervlakte min. 1000 m</a:t>
            </a:r>
            <a:r>
              <a:rPr kumimoji="0" lang="nl-NL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 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(ook als een deel gekapt wordt)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Eén of meer rijen van 21 bomen of meer 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Kapmelding RVO bij nationaal belang: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Hoofdwegen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Landelijke spoorwegen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Hoofdvaarwegen</a:t>
            </a:r>
          </a:p>
          <a:p>
            <a:pPr marL="914400" marR="0" lvl="1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Landelijke energie- en gastransportnetwerk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Herplantplicht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binnen 3 jaar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Soms vrijstelling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ivm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realisatie / instandhouding Natura 2000-doel (meestal: verleend door provincie)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62929" y="366861"/>
            <a:ext cx="8367813" cy="7200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cs typeface="Arial"/>
              </a:rPr>
              <a:t>Bescherming</a:t>
            </a:r>
            <a:r>
              <a:rPr lang="en-US" sz="4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cs typeface="Arial"/>
              </a:rPr>
              <a:t>houtopstanden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423B9A-6444-49A7-8AF2-0272AE22B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74" y="1189702"/>
            <a:ext cx="3705821" cy="2470547"/>
          </a:xfrm>
          <a:prstGeom prst="rect">
            <a:avLst/>
          </a:prstGeom>
        </p:spPr>
      </p:pic>
      <p:pic>
        <p:nvPicPr>
          <p:cNvPr id="1026" name="Picture 2" descr="Drie zaagploegen halen 'bomen-allee' van de A2 tussen Best en Boxtel neer:  2000 populieren gerooid | Den Bosch | AD.nl">
            <a:extLst>
              <a:ext uri="{FF2B5EF4-FFF2-40B4-BE49-F238E27FC236}">
                <a16:creationId xmlns:a16="http://schemas.microsoft.com/office/drawing/2014/main" id="{A54628B6-45EE-476C-A003-6DFE73D6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874" y="4387453"/>
            <a:ext cx="3705822" cy="19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1F39DBC-CADD-4045-BD9B-270C19685160}"/>
              </a:ext>
            </a:extLst>
          </p:cNvPr>
          <p:cNvSpPr txBox="1"/>
          <p:nvPr/>
        </p:nvSpPr>
        <p:spPr>
          <a:xfrm>
            <a:off x="8113657" y="6432058"/>
            <a:ext cx="431625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https://www.rvo.nl/onderwerpen/agrarisch-ondernemen/beschermde-planten-dieren-en-natuur/natuur-en-landschap/bomen/herplanten-na-het-kappen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F014E1-41EF-402B-998C-EEDED15F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05" y="356442"/>
            <a:ext cx="1433318" cy="124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3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049098" y="3600379"/>
            <a:ext cx="6480000" cy="3565192"/>
          </a:xfrm>
        </p:spPr>
        <p:txBody>
          <a:bodyPr/>
          <a:lstStyle/>
          <a:p>
            <a:br>
              <a:rPr lang="nl-NL" sz="4000" dirty="0">
                <a:solidFill>
                  <a:srgbClr val="1C8F37"/>
                </a:solidFill>
                <a:latin typeface="Arial"/>
                <a:cs typeface="Arial"/>
              </a:rPr>
            </a:br>
            <a:r>
              <a:rPr lang="nl-NL" sz="4000" dirty="0">
                <a:solidFill>
                  <a:srgbClr val="00B050"/>
                </a:solidFill>
                <a:latin typeface="Arial"/>
                <a:cs typeface="Arial"/>
              </a:rPr>
              <a:t>Deskundig en zorgvuldig handelen flora &amp; fauna Wet natuurbescherming</a:t>
            </a:r>
            <a:br>
              <a:rPr lang="nl-NL" sz="4000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nl-NL" sz="2400" b="0" dirty="0">
                <a:solidFill>
                  <a:srgbClr val="00B050"/>
                </a:solidFill>
                <a:latin typeface="Arial"/>
                <a:cs typeface="Arial"/>
              </a:rPr>
              <a:t>(niveau 1, 2)</a:t>
            </a:r>
            <a:br>
              <a:rPr lang="nl-NL" sz="4000" dirty="0">
                <a:solidFill>
                  <a:srgbClr val="00B050"/>
                </a:solidFill>
                <a:latin typeface="Arial"/>
                <a:cs typeface="Arial"/>
              </a:rPr>
            </a:br>
            <a:endParaRPr lang="nl-NL" sz="4000" dirty="0">
              <a:solidFill>
                <a:srgbClr val="00B050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4201200" y="1015060"/>
            <a:ext cx="6708775" cy="1147464"/>
          </a:xfrm>
        </p:spPr>
        <p:txBody>
          <a:bodyPr/>
          <a:lstStyle/>
          <a:p>
            <a:r>
              <a:rPr lang="nl-NL" dirty="0"/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361577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6C4EC57-F5DE-474F-8986-15D7A3073008}"/>
              </a:ext>
            </a:extLst>
          </p:cNvPr>
          <p:cNvSpPr txBox="1">
            <a:spLocks/>
          </p:cNvSpPr>
          <p:nvPr/>
        </p:nvSpPr>
        <p:spPr>
          <a:xfrm>
            <a:off x="3660414" y="1290815"/>
            <a:ext cx="7301346" cy="25247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Soorten beschermd, ook buiten beschermde gebieden en bossen!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Beschermingsregimes (Europees, nationaal, 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Verbodsbepalingen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Vrijstellingen: gedragscodes 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ontheffingen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443D05-6DEE-42FF-A42B-B581BE41A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06" y="3980957"/>
            <a:ext cx="1979481" cy="27931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1AFE75C-5FEF-4464-A4D9-67A36C054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40" y="3980957"/>
            <a:ext cx="1954148" cy="27931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405379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chemeClr val="tx1"/>
                </a:solidFill>
                <a:cs typeface="Arial"/>
              </a:rPr>
              <a:t>Bescherming</a:t>
            </a:r>
            <a:r>
              <a:rPr lang="en-US" sz="40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4000" dirty="0" err="1">
                <a:solidFill>
                  <a:schemeClr val="tx1"/>
                </a:solidFill>
                <a:cs typeface="Arial"/>
              </a:rPr>
              <a:t>soorten</a:t>
            </a:r>
            <a:br>
              <a:rPr lang="en-US" dirty="0">
                <a:solidFill>
                  <a:srgbClr val="A1A633"/>
                </a:solidFill>
                <a:cs typeface="Arial"/>
              </a:rPr>
            </a:br>
            <a:endParaRPr lang="nl-NL" dirty="0"/>
          </a:p>
        </p:txBody>
      </p:sp>
      <p:pic>
        <p:nvPicPr>
          <p:cNvPr id="7170" name="Picture 2" descr="Stadswerk Gedragscode soortbescherming gemeenten">
            <a:extLst>
              <a:ext uri="{FF2B5EF4-FFF2-40B4-BE49-F238E27FC236}">
                <a16:creationId xmlns:a16="http://schemas.microsoft.com/office/drawing/2014/main" id="{0A5C0C78-82B9-48BE-A802-F9BFE5FF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2" y="94345"/>
            <a:ext cx="2265876" cy="320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ichtlijn Wet natuurbescherming">
            <a:extLst>
              <a:ext uri="{FF2B5EF4-FFF2-40B4-BE49-F238E27FC236}">
                <a16:creationId xmlns:a16="http://schemas.microsoft.com/office/drawing/2014/main" id="{D6211DDF-50C3-4B3C-A539-41559F511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2" y="3281031"/>
            <a:ext cx="2509623" cy="354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97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44000" y="468226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/>
                <a:cs typeface="Arial"/>
              </a:rPr>
              <a:t>Beschermingsregimes</a:t>
            </a:r>
            <a:br>
              <a:rPr lang="en-US" sz="4000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535680" y="1275357"/>
            <a:ext cx="8717280" cy="43513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Beschermde soorten volgens Vogelrichtlijn (E.U.)</a:t>
            </a:r>
          </a:p>
          <a:p>
            <a:pPr indent="0">
              <a:lnSpc>
                <a:spcPct val="90000"/>
              </a:lnSpc>
              <a:buNone/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   = alle vogels (inheems en op eigen kracht in Nederland /</a:t>
            </a:r>
          </a:p>
          <a:p>
            <a:pPr indent="0">
              <a:lnSpc>
                <a:spcPct val="90000"/>
              </a:lnSpc>
              <a:buNone/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  Europa voorkomend)</a:t>
            </a:r>
          </a:p>
          <a:p>
            <a:pPr>
              <a:lnSpc>
                <a:spcPct val="90000"/>
              </a:lnSpc>
            </a:pP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Beschermde soorten volgens de Habitatrichtlijn (Europese   afspraken): </a:t>
            </a:r>
          </a:p>
          <a:p>
            <a:pPr indent="0">
              <a:lnSpc>
                <a:spcPct val="90000"/>
              </a:lnSpc>
              <a:buNone/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   = diverse zoogdieren, amfibieën, reptielen, vissen, </a:t>
            </a:r>
          </a:p>
          <a:p>
            <a:pPr indent="0">
              <a:lnSpc>
                <a:spcPct val="90000"/>
              </a:lnSpc>
              <a:buNone/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     dagvlinders, libellen, kevers en vaatplanten </a:t>
            </a:r>
          </a:p>
          <a:p>
            <a:pPr>
              <a:lnSpc>
                <a:spcPct val="90000"/>
              </a:lnSpc>
            </a:pP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Rode lijstsoorten</a:t>
            </a:r>
          </a:p>
          <a:p>
            <a:pPr indent="0">
              <a:lnSpc>
                <a:spcPct val="90000"/>
              </a:lnSpc>
              <a:buNone/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    = soorten welke Nederland belangrijk vindt</a:t>
            </a:r>
          </a:p>
          <a:p>
            <a:pPr>
              <a:lnSpc>
                <a:spcPct val="90000"/>
              </a:lnSpc>
            </a:pP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nl-NL" dirty="0">
                <a:cs typeface="Calibri Light" panose="020F0302020204030204" pitchFamily="34" charset="0"/>
              </a:rPr>
              <a:t>Vogels met jaarrond beschermde nesten (provinciaal)</a:t>
            </a:r>
          </a:p>
          <a:p>
            <a:pPr marL="457200" indent="-457200">
              <a:lnSpc>
                <a:spcPct val="90000"/>
              </a:lnSpc>
            </a:pPr>
            <a:endParaRPr lang="nl-NL" dirty="0">
              <a:cs typeface="Calibri Light" panose="020F0302020204030204" pitchFamily="34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nl-NL" dirty="0" err="1">
                <a:cs typeface="Calibri Light" panose="020F0302020204030204" pitchFamily="34" charset="0"/>
              </a:rPr>
              <a:t>Doelgroepsoort</a:t>
            </a:r>
            <a:r>
              <a:rPr lang="nl-NL" dirty="0">
                <a:cs typeface="Calibri Light" panose="020F0302020204030204" pitchFamily="34" charset="0"/>
              </a:rPr>
              <a:t>(en) welke een opdrachtgever wil beschermen</a:t>
            </a:r>
          </a:p>
          <a:p>
            <a:endParaRPr lang="nl-NL" dirty="0"/>
          </a:p>
        </p:txBody>
      </p:sp>
      <p:pic>
        <p:nvPicPr>
          <p:cNvPr id="12" name="Picture 2" descr="Lijst beschermde soorten Wnb">
            <a:extLst>
              <a:ext uri="{FF2B5EF4-FFF2-40B4-BE49-F238E27FC236}">
                <a16:creationId xmlns:a16="http://schemas.microsoft.com/office/drawing/2014/main" id="{2FDA830C-4383-45D5-A10E-19C7B9C9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6" y="784148"/>
            <a:ext cx="2630672" cy="371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0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3524818" y="1027499"/>
            <a:ext cx="8579706" cy="421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Rode Lijst soorten= kwetsbare dier- en plantensoorten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(geen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Wnb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) 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 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https://www.clo.nl/indicatoren/nl1052-aantal-bedreigde-planten--en-diersoorten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</a:b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Bestrijden invasieve soorten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https://www.nvwa.nl/onderwerpen/invasieve-exoten/unielijst-invasieve-exoten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 Light" panose="020F03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Overzicht algemene vrijstelling per provincie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</a:b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 Light" panose="020F03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  <a:hlinkClick r:id="rId4"/>
              </a:rPr>
              <a:t>http://www.ecologica.eu/lijst_beschermde_soorten.pdf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 Light" panose="020F03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  <a:hlinkClick r:id="rId5"/>
              </a:rPr>
              <a:t>http://www.regelink.net/kenniscentrum/beschermde-soorten-wet-natuurbescherming/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 Light" panose="020F0302020204030204" pitchFamily="34" charset="0"/>
                <a:hlinkClick r:id="rId6"/>
              </a:rPr>
              <a:t>http://www.buwa.nl/wet-natuurbescherming.html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453FFB-57CC-4FB1-9B3F-89DE2C72A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16" y="5854084"/>
            <a:ext cx="1529161" cy="88639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061DF27-8AD2-4C21-BA39-FDBA3A3B6A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31" y="6117348"/>
            <a:ext cx="1529161" cy="46352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CE39835-6815-49F7-9AC6-72D5E4D40F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3385" b="33385"/>
          <a:stretch/>
        </p:blipFill>
        <p:spPr>
          <a:xfrm>
            <a:off x="8744516" y="6085082"/>
            <a:ext cx="2095500" cy="5280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4412" y="463651"/>
            <a:ext cx="7560000" cy="563848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chemeClr val="tx1"/>
                </a:solidFill>
                <a:cs typeface="Arial"/>
              </a:rPr>
              <a:t>Beschermingsregimes</a:t>
            </a:r>
            <a:r>
              <a:rPr lang="en-US" sz="4000" dirty="0">
                <a:solidFill>
                  <a:schemeClr val="tx1"/>
                </a:solidFill>
                <a:cs typeface="Arial"/>
              </a:rPr>
              <a:t> (</a:t>
            </a:r>
            <a:r>
              <a:rPr lang="en-US" sz="4000" dirty="0" err="1">
                <a:solidFill>
                  <a:schemeClr val="tx1"/>
                </a:solidFill>
                <a:cs typeface="Arial"/>
              </a:rPr>
              <a:t>vervolg</a:t>
            </a:r>
            <a:r>
              <a:rPr lang="en-US" sz="4000" dirty="0">
                <a:solidFill>
                  <a:schemeClr val="tx1"/>
                </a:solidFill>
                <a:cs typeface="Arial"/>
              </a:rPr>
              <a:t>)</a:t>
            </a:r>
            <a:br>
              <a:rPr lang="en-US" dirty="0">
                <a:solidFill>
                  <a:srgbClr val="A1A633"/>
                </a:solidFill>
                <a:cs typeface="Arial"/>
              </a:rPr>
            </a:br>
            <a:endParaRPr lang="nl-NL" dirty="0"/>
          </a:p>
        </p:txBody>
      </p:sp>
      <p:pic>
        <p:nvPicPr>
          <p:cNvPr id="2050" name="Picture 2" descr="Lijst beschermde soorten Wnb">
            <a:extLst>
              <a:ext uri="{FF2B5EF4-FFF2-40B4-BE49-F238E27FC236}">
                <a16:creationId xmlns:a16="http://schemas.microsoft.com/office/drawing/2014/main" id="{1B7289FE-AF94-43D2-B83B-FB5E9AFF7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065" y="1982108"/>
            <a:ext cx="1649208" cy="232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A662CAF-6556-402C-A926-7B629AA55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65502"/>
            <a:ext cx="3389236" cy="1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19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71732" y="827260"/>
            <a:ext cx="76251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https://www.iucn.nl/oplossingen/rode-lijst-van-bedreigde-soorten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1A6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8302" y="373338"/>
            <a:ext cx="7560000" cy="52295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cs typeface="Arial"/>
              </a:rPr>
              <a:t>Rode </a:t>
            </a:r>
            <a:r>
              <a:rPr lang="en-US" sz="4000" dirty="0" err="1">
                <a:solidFill>
                  <a:schemeClr val="tx1"/>
                </a:solidFill>
                <a:cs typeface="Arial"/>
              </a:rPr>
              <a:t>lijst-soorten</a:t>
            </a:r>
            <a:br>
              <a:rPr lang="en-US" dirty="0">
                <a:solidFill>
                  <a:srgbClr val="A1A633"/>
                </a:solidFill>
                <a:cs typeface="Arial"/>
              </a:rPr>
            </a:br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395434B6-DB15-4F3C-BF3A-0AC01F5B4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302" y="1258147"/>
            <a:ext cx="8005527" cy="4878854"/>
          </a:xfrm>
        </p:spPr>
        <p:txBody>
          <a:bodyPr>
            <a:noAutofit/>
          </a:bodyPr>
          <a:lstStyle/>
          <a:p>
            <a:pPr lvl="1" algn="l">
              <a:defRPr/>
            </a:pPr>
            <a:r>
              <a:rPr lang="nl-NL" sz="2000" dirty="0">
                <a:solidFill>
                  <a:schemeClr val="tx1"/>
                </a:solidFill>
                <a:cs typeface="Calibri Light" panose="020F0302020204030204" pitchFamily="34" charset="0"/>
              </a:rPr>
              <a:t>Geen juridische status (niet automatisch beschermd; alleen bij opname in Wet Natuurbescherming: </a:t>
            </a:r>
            <a:r>
              <a:rPr lang="nl-NL" sz="2000" b="1" dirty="0">
                <a:solidFill>
                  <a:schemeClr val="tx1"/>
                </a:solidFill>
                <a:cs typeface="Calibri Light" panose="020F0302020204030204" pitchFamily="34" charset="0"/>
              </a:rPr>
              <a:t>beschermde soortenlijst. </a:t>
            </a:r>
          </a:p>
          <a:p>
            <a:pPr lvl="1" algn="l">
              <a:defRPr/>
            </a:pPr>
            <a:r>
              <a:rPr lang="nl-NL" sz="2000" dirty="0">
                <a:solidFill>
                  <a:schemeClr val="tx1"/>
                </a:solidFill>
                <a:cs typeface="Calibri Light" panose="020F0302020204030204" pitchFamily="34" charset="0"/>
              </a:rPr>
              <a:t>Eens in de 10 jaar lijsten herzien en de lijst moet steeds korter worden.</a:t>
            </a:r>
          </a:p>
          <a:p>
            <a:pPr lvl="1" algn="l">
              <a:defRPr/>
            </a:pPr>
            <a:br>
              <a:rPr lang="nl-NL" sz="2000" dirty="0">
                <a:solidFill>
                  <a:schemeClr val="tx1"/>
                </a:solidFill>
                <a:cs typeface="Calibri Light" panose="020F0302020204030204" pitchFamily="34" charset="0"/>
              </a:rPr>
            </a:br>
            <a:r>
              <a:rPr lang="nl-NL" sz="2000" dirty="0">
                <a:solidFill>
                  <a:schemeClr val="tx1"/>
                </a:solidFill>
                <a:cs typeface="Calibri Light" panose="020F0302020204030204" pitchFamily="34" charset="0"/>
              </a:rPr>
              <a:t>Categorieën (status):</a:t>
            </a:r>
          </a:p>
          <a:p>
            <a:pPr marL="1828800" lvl="3" indent="-457200" algn="l">
              <a:buFont typeface="+mj-lt"/>
              <a:buAutoNum type="arabicPeriod"/>
              <a:defRPr/>
            </a:pPr>
            <a:r>
              <a:rPr lang="nl-NL" sz="2000" dirty="0">
                <a:solidFill>
                  <a:schemeClr val="tx1"/>
                </a:solidFill>
                <a:cs typeface="Calibri Light" panose="020F0302020204030204" pitchFamily="34" charset="0"/>
              </a:rPr>
              <a:t>Uitgestorven op wereldschaal (200 miljoen soorten)</a:t>
            </a:r>
          </a:p>
          <a:p>
            <a:pPr marL="1828800" lvl="3" indent="-457200" algn="l">
              <a:buFont typeface="+mj-lt"/>
              <a:buAutoNum type="arabicPeriod"/>
              <a:defRPr/>
            </a:pPr>
            <a:r>
              <a:rPr lang="nl-NL" sz="2000" dirty="0">
                <a:solidFill>
                  <a:schemeClr val="tx1"/>
                </a:solidFill>
                <a:cs typeface="Calibri Light" panose="020F0302020204030204" pitchFamily="34" charset="0"/>
              </a:rPr>
              <a:t>In het wild uitgestorven op wereldschaal (200 miljoen, over: gedomesticeerde soorten / soorten in gevangenschap met fokprogramma)</a:t>
            </a:r>
          </a:p>
          <a:p>
            <a:pPr marL="1828800" lvl="3" indent="-457200" algn="l">
              <a:buFont typeface="+mj-lt"/>
              <a:buAutoNum type="arabicPeriod"/>
              <a:defRPr/>
            </a:pPr>
            <a:r>
              <a:rPr lang="nl-NL" sz="2000" dirty="0">
                <a:solidFill>
                  <a:schemeClr val="tx1"/>
                </a:solidFill>
                <a:cs typeface="Calibri Light" panose="020F0302020204030204" pitchFamily="34" charset="0"/>
              </a:rPr>
              <a:t>Verdwenen uit Nederland (lynx)</a:t>
            </a:r>
          </a:p>
          <a:p>
            <a:pPr marL="1828800" lvl="3" indent="-457200" algn="l">
              <a:buFont typeface="+mj-lt"/>
              <a:buAutoNum type="arabicPeriod"/>
              <a:defRPr/>
            </a:pPr>
            <a:r>
              <a:rPr lang="nl-NL" sz="2000" dirty="0">
                <a:solidFill>
                  <a:schemeClr val="tx1"/>
                </a:solidFill>
                <a:cs typeface="Calibri Light" panose="020F0302020204030204" pitchFamily="34" charset="0"/>
              </a:rPr>
              <a:t>In het wild verdwenen uit Nederland (ortolaan) </a:t>
            </a:r>
          </a:p>
          <a:p>
            <a:pPr marL="1828800" lvl="3" indent="-457200" algn="l">
              <a:buFont typeface="+mj-lt"/>
              <a:buAutoNum type="arabicPeriod"/>
              <a:defRPr/>
            </a:pPr>
            <a:r>
              <a:rPr lang="nl-NL" sz="2000" dirty="0">
                <a:solidFill>
                  <a:schemeClr val="tx1"/>
                </a:solidFill>
                <a:cs typeface="Calibri Light" panose="020F0302020204030204" pitchFamily="34" charset="0"/>
              </a:rPr>
              <a:t>Ernstig bedreigd (brilduiker)</a:t>
            </a:r>
          </a:p>
          <a:p>
            <a:pPr marL="1828800" lvl="3" indent="-457200" algn="l">
              <a:buFont typeface="+mj-lt"/>
              <a:buAutoNum type="arabicPeriod"/>
              <a:defRPr/>
            </a:pPr>
            <a:r>
              <a:rPr lang="nl-NL" sz="2000" dirty="0">
                <a:solidFill>
                  <a:schemeClr val="tx1"/>
                </a:solidFill>
                <a:cs typeface="Calibri Light" panose="020F0302020204030204" pitchFamily="34" charset="0"/>
              </a:rPr>
              <a:t>Bedreigd (slechtvalk)</a:t>
            </a:r>
          </a:p>
          <a:p>
            <a:pPr marL="1828800" lvl="3" indent="-457200" algn="l">
              <a:buFont typeface="+mj-lt"/>
              <a:buAutoNum type="arabicPeriod"/>
              <a:defRPr/>
            </a:pPr>
            <a:r>
              <a:rPr lang="nl-NL" sz="2000" dirty="0">
                <a:solidFill>
                  <a:schemeClr val="tx1"/>
                </a:solidFill>
                <a:cs typeface="Calibri Light" panose="020F0302020204030204" pitchFamily="34" charset="0"/>
              </a:rPr>
              <a:t>Kwetsbaar (boomvalk, wielewaal)</a:t>
            </a:r>
          </a:p>
          <a:p>
            <a:pPr marL="1828800" lvl="3" indent="-457200" algn="l">
              <a:buFont typeface="+mj-lt"/>
              <a:buAutoNum type="arabicPeriod"/>
              <a:defRPr/>
            </a:pPr>
            <a:r>
              <a:rPr lang="nl-NL" sz="2000" dirty="0">
                <a:solidFill>
                  <a:schemeClr val="tx1"/>
                </a:solidFill>
                <a:cs typeface="Calibri Light" panose="020F0302020204030204" pitchFamily="34" charset="0"/>
              </a:rPr>
              <a:t>Gevoelig (huismus)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097514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1979993" y="1259311"/>
            <a:ext cx="8490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438999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/>
                <a:cs typeface="Arial"/>
              </a:rPr>
              <a:t>Algemene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Zorgplicht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(</a:t>
            </a:r>
            <a:r>
              <a:rPr lang="en-US" sz="2200" dirty="0" err="1">
                <a:latin typeface="Arial"/>
                <a:cs typeface="Arial"/>
              </a:rPr>
              <a:t>artikel</a:t>
            </a:r>
            <a:r>
              <a:rPr lang="en-US" sz="2200" dirty="0">
                <a:latin typeface="Arial"/>
                <a:cs typeface="Arial"/>
              </a:rPr>
              <a:t> 1:11 </a:t>
            </a:r>
            <a:r>
              <a:rPr lang="en-US" sz="2200" dirty="0" err="1">
                <a:latin typeface="Arial"/>
                <a:cs typeface="Arial"/>
              </a:rPr>
              <a:t>Wnb</a:t>
            </a:r>
            <a:r>
              <a:rPr lang="en-US" sz="2200" dirty="0">
                <a:latin typeface="Arial"/>
                <a:cs typeface="Arial"/>
              </a:rPr>
              <a:t>)</a:t>
            </a:r>
            <a:br>
              <a:rPr lang="en-US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85671" y="1158999"/>
            <a:ext cx="8490299" cy="460820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Alle dieren en planten hebben recht op bescherming, door: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pPr marL="1600200" lvl="2" indent="-457200">
              <a:buFont typeface="+mj-lt"/>
              <a:buAutoNum type="arabicPeriod"/>
            </a:pPr>
            <a:r>
              <a:rPr lang="nl-NL" dirty="0">
                <a:solidFill>
                  <a:schemeClr val="tx1"/>
                </a:solidFill>
                <a:cs typeface="Arial"/>
              </a:rPr>
              <a:t>Voorkomen van schade;</a:t>
            </a:r>
          </a:p>
          <a:p>
            <a:pPr marL="1600200" lvl="2" indent="-457200">
              <a:buFont typeface="+mj-lt"/>
              <a:buAutoNum type="arabicPeriod"/>
            </a:pPr>
            <a:r>
              <a:rPr lang="nl-NL" dirty="0">
                <a:solidFill>
                  <a:schemeClr val="tx1"/>
                </a:solidFill>
                <a:cs typeface="Arial"/>
              </a:rPr>
              <a:t>Beperken van schade door noodzakelijk te nemen maatregelen;</a:t>
            </a:r>
          </a:p>
          <a:p>
            <a:pPr marL="1600200" lvl="2" indent="-457200">
              <a:buFont typeface="+mj-lt"/>
              <a:buAutoNum type="arabicPeriod"/>
            </a:pPr>
            <a:r>
              <a:rPr lang="nl-NL" dirty="0">
                <a:solidFill>
                  <a:schemeClr val="tx1"/>
                </a:solidFill>
                <a:cs typeface="Arial"/>
              </a:rPr>
              <a:t>Herstellen van schade.</a:t>
            </a:r>
          </a:p>
          <a:p>
            <a:endParaRPr lang="nl-NL" dirty="0">
              <a:cs typeface="Arial"/>
            </a:endParaRPr>
          </a:p>
          <a:p>
            <a:r>
              <a:rPr lang="nl-NL" dirty="0">
                <a:cs typeface="Arial"/>
              </a:rPr>
              <a:t>Beschermde soorten extra waarborgen: </a:t>
            </a:r>
            <a:br>
              <a:rPr lang="nl-NL" dirty="0">
                <a:cs typeface="Arial"/>
              </a:rPr>
            </a:br>
            <a:r>
              <a:rPr lang="nl-NL" dirty="0">
                <a:cs typeface="Arial"/>
              </a:rPr>
              <a:t>    hiervoor een goedgekeurde </a:t>
            </a:r>
            <a:r>
              <a:rPr lang="nl-NL" b="1" dirty="0">
                <a:cs typeface="Arial"/>
              </a:rPr>
              <a:t>GEDRAGSCODE</a:t>
            </a:r>
            <a:r>
              <a:rPr lang="nl-NL" dirty="0">
                <a:cs typeface="Arial"/>
              </a:rPr>
              <a:t> gebruiken</a:t>
            </a:r>
          </a:p>
          <a:p>
            <a:pPr indent="0">
              <a:buNone/>
            </a:pPr>
            <a:r>
              <a:rPr lang="nl-NL" dirty="0">
                <a:cs typeface="Arial"/>
              </a:rPr>
              <a:t>    (gepubliceerd op </a:t>
            </a:r>
            <a:r>
              <a:rPr lang="nl-NL" dirty="0">
                <a:cs typeface="Arial"/>
                <a:hlinkClick r:id="rId2"/>
              </a:rPr>
              <a:t>www.rvo.nl</a:t>
            </a:r>
            <a:r>
              <a:rPr lang="nl-NL" dirty="0">
                <a:cs typeface="Arial"/>
              </a:rPr>
              <a:t>)</a:t>
            </a:r>
            <a:endParaRPr lang="nl-NL" b="1" dirty="0">
              <a:cs typeface="Arial"/>
            </a:endParaRPr>
          </a:p>
          <a:p>
            <a:pPr marL="783000" lvl="2" indent="0">
              <a:buNone/>
            </a:pPr>
            <a:endParaRPr lang="nl-NL" dirty="0"/>
          </a:p>
        </p:txBody>
      </p:sp>
      <p:pic>
        <p:nvPicPr>
          <p:cNvPr id="11266" name="Picture 2" descr="Machinepark - Vermaire Breezand">
            <a:extLst>
              <a:ext uri="{FF2B5EF4-FFF2-40B4-BE49-F238E27FC236}">
                <a16:creationId xmlns:a16="http://schemas.microsoft.com/office/drawing/2014/main" id="{40F5A968-1612-40D8-8C1E-26F00DC6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073"/>
            <a:ext cx="3396343" cy="241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16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78" y="3470568"/>
            <a:ext cx="988388" cy="14283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451135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Arial"/>
                <a:cs typeface="Arial"/>
              </a:rPr>
              <a:t>De </a:t>
            </a:r>
            <a:r>
              <a:rPr lang="en-US" b="0" dirty="0" err="1">
                <a:latin typeface="Arial"/>
                <a:cs typeface="Arial"/>
              </a:rPr>
              <a:t>gedragscode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beschrijft</a:t>
            </a:r>
            <a:r>
              <a:rPr lang="en-US" b="0" dirty="0">
                <a:latin typeface="Arial"/>
                <a:cs typeface="Arial"/>
              </a:rPr>
              <a:t> </a:t>
            </a:r>
            <a:r>
              <a:rPr lang="en-US" b="0" dirty="0" err="1">
                <a:latin typeface="Arial"/>
                <a:cs typeface="Arial"/>
              </a:rPr>
              <a:t>Verbodsbepalingen</a:t>
            </a:r>
            <a:br>
              <a:rPr lang="en-US" dirty="0">
                <a:latin typeface="Arial"/>
                <a:cs typeface="Arial"/>
              </a:rPr>
            </a:b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14A9D85-EF06-4AF3-8E13-88FCCDA35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5" y="3618382"/>
            <a:ext cx="1080620" cy="106843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FFF0341-2FB4-4B1E-A3E5-D95D766C6A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68" b="3473"/>
          <a:stretch/>
        </p:blipFill>
        <p:spPr>
          <a:xfrm>
            <a:off x="3572769" y="1621369"/>
            <a:ext cx="8218737" cy="4886619"/>
          </a:xfrm>
          <a:prstGeom prst="rect">
            <a:avLst/>
          </a:prstGeom>
        </p:spPr>
      </p:pic>
      <p:pic>
        <p:nvPicPr>
          <p:cNvPr id="13" name="Picture 2" descr="meldpunt dassenleed">
            <a:extLst>
              <a:ext uri="{FF2B5EF4-FFF2-40B4-BE49-F238E27FC236}">
                <a16:creationId xmlns:a16="http://schemas.microsoft.com/office/drawing/2014/main" id="{83A17AA0-A229-4E18-A10F-ABABCCC87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44" y="110045"/>
            <a:ext cx="2043151" cy="15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CB1EAED-DEBD-4A61-87B9-48CC0C3330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7" y="6142338"/>
            <a:ext cx="1266171" cy="715662"/>
          </a:xfrm>
          <a:prstGeom prst="rect">
            <a:avLst/>
          </a:prstGeom>
        </p:spPr>
      </p:pic>
      <p:pic>
        <p:nvPicPr>
          <p:cNvPr id="8194" name="Picture 2" descr="Geesje Rotgers on Twitter: &quot;Dit Beschermde Natuurgebied van Utrechts  Landschap (Beerschoten) is verdroogd. Hier wordt sinds 1962 drinkwater  gewonnen. Welk effect heeft waterwinning op de grondwaterstand in natuur?  Een draadje over grondwaterstanden">
            <a:extLst>
              <a:ext uri="{FF2B5EF4-FFF2-40B4-BE49-F238E27FC236}">
                <a16:creationId xmlns:a16="http://schemas.microsoft.com/office/drawing/2014/main" id="{2E343B54-CC63-4B0E-99A4-1BF9C5298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6719" b="14364"/>
          <a:stretch/>
        </p:blipFill>
        <p:spPr bwMode="auto">
          <a:xfrm>
            <a:off x="2308626" y="4628856"/>
            <a:ext cx="1124138" cy="148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urgemeester Johan Sauwens laat werken stilleggen na vernieling waardevolle  natuurzone | Bilzen | hln.be">
            <a:extLst>
              <a:ext uri="{FF2B5EF4-FFF2-40B4-BE49-F238E27FC236}">
                <a16:creationId xmlns:a16="http://schemas.microsoft.com/office/drawing/2014/main" id="{9A713DC7-1568-48CF-8E36-16CD757A8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9" y="1790221"/>
            <a:ext cx="2518706" cy="168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rgonne -Akkerboterbloem">
            <a:extLst>
              <a:ext uri="{FF2B5EF4-FFF2-40B4-BE49-F238E27FC236}">
                <a16:creationId xmlns:a16="http://schemas.microsoft.com/office/drawing/2014/main" id="{1F83D8EC-C2CB-4531-8101-130322399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" y="4925500"/>
            <a:ext cx="1589235" cy="111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32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C1856A8-7C69-487F-B817-282F2DBF41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34474" r="4515" b="12553"/>
          <a:stretch/>
        </p:blipFill>
        <p:spPr>
          <a:xfrm>
            <a:off x="1845713" y="5085707"/>
            <a:ext cx="1469497" cy="11173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E454FB6-6B6A-41C4-BBFF-2937636CC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06" y="957948"/>
            <a:ext cx="1158478" cy="118457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304762B-B512-4FD4-8F04-2A50905A1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141" y="2188352"/>
            <a:ext cx="1841243" cy="14234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7251" y="524389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sz="4000" b="0" dirty="0" err="1">
                <a:solidFill>
                  <a:schemeClr val="tx1"/>
                </a:solidFill>
                <a:cs typeface="Arial"/>
              </a:rPr>
              <a:t>Verbodsbepalingen</a:t>
            </a:r>
            <a:r>
              <a:rPr lang="en-US" sz="4000" b="0" dirty="0">
                <a:solidFill>
                  <a:schemeClr val="tx1"/>
                </a:solidFill>
                <a:cs typeface="Arial"/>
              </a:rPr>
              <a:t>:</a:t>
            </a:r>
            <a:br>
              <a:rPr lang="en-US" dirty="0">
                <a:solidFill>
                  <a:srgbClr val="A1A633"/>
                </a:solidFill>
                <a:cs typeface="Arial"/>
              </a:rPr>
            </a:b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2F5D4BA-95E3-4846-A830-32B1B8487FF0}"/>
              </a:ext>
            </a:extLst>
          </p:cNvPr>
          <p:cNvSpPr txBox="1"/>
          <p:nvPr/>
        </p:nvSpPr>
        <p:spPr>
          <a:xfrm>
            <a:off x="3995274" y="5400769"/>
            <a:ext cx="836061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https://www.trouw.nl/groen/wildplukken-is-razend-populair-maar-eigenlijk-verboden~acfd8aa8/</a:t>
            </a:r>
            <a:endParaRPr kumimoji="0" lang="nl-NL" alt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l-NL" alt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https://www.rvo.nl/onderwerpen/agrarisch-ondernemen/beschermde-planten-dieren-en-natuur/invasieve-exoten</a:t>
            </a:r>
            <a:endParaRPr kumimoji="0" lang="nl-NL" alt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42" name="Picture 2" descr="130 illegaal gehouden watervogels gered door politie: 'Dieren kunnen niet  terug in het wild' - Omroep West">
            <a:extLst>
              <a:ext uri="{FF2B5EF4-FFF2-40B4-BE49-F238E27FC236}">
                <a16:creationId xmlns:a16="http://schemas.microsoft.com/office/drawing/2014/main" id="{706DED03-0077-4283-AC39-A0D749E1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8" y="3667234"/>
            <a:ext cx="2423836" cy="136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8873CCEA-149B-4C25-9333-93EAE3D0202B}"/>
              </a:ext>
            </a:extLst>
          </p:cNvPr>
          <p:cNvSpPr txBox="1"/>
          <p:nvPr/>
        </p:nvSpPr>
        <p:spPr>
          <a:xfrm>
            <a:off x="3995274" y="1497982"/>
            <a:ext cx="787267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Niet uitzetten van planten of dieren in vrije natuur</a:t>
            </a:r>
            <a:br>
              <a:rPr kumimoji="0" lang="nl-NL" alt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(invasieve soorten)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alt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Niet kopen of verkopen van beschermde flora of </a:t>
            </a:r>
            <a:br>
              <a:rPr kumimoji="0" lang="nl-NL" alt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nl-NL" alt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fauna of producten die daarvan gemaakt zijn.</a:t>
            </a:r>
          </a:p>
        </p:txBody>
      </p:sp>
    </p:spTree>
    <p:extLst>
      <p:ext uri="{BB962C8B-B14F-4D97-AF65-F5344CB8AC3E}">
        <p14:creationId xmlns:p14="http://schemas.microsoft.com/office/powerpoint/2010/main" val="2466517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2034988" y="1226746"/>
            <a:ext cx="8605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58" y="1414668"/>
            <a:ext cx="2107932" cy="118868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58" y="2763365"/>
            <a:ext cx="1621536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58" y="4002371"/>
            <a:ext cx="1854976" cy="123665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58" y="5488005"/>
            <a:ext cx="1935996" cy="128669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44000" y="473953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/>
                <a:cs typeface="Arial"/>
              </a:rPr>
              <a:t>Vogelnesten </a:t>
            </a:r>
            <a:r>
              <a:rPr lang="nl-NL" sz="1800" dirty="0">
                <a:latin typeface="Arial"/>
                <a:cs typeface="Arial"/>
              </a:rPr>
              <a:t>(verschillend per provincie)</a:t>
            </a:r>
            <a:br>
              <a:rPr lang="nl-NL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040794" y="1307670"/>
            <a:ext cx="7560000" cy="5251072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nl-NL" sz="3200" b="1" dirty="0">
                <a:cs typeface="Arial"/>
              </a:rPr>
              <a:t>Europese Vogelrichtlijn</a:t>
            </a:r>
            <a:endParaRPr lang="nl-NL" b="1" dirty="0">
              <a:cs typeface="Arial"/>
            </a:endParaRPr>
          </a:p>
          <a:p>
            <a:pPr indent="0">
              <a:buNone/>
            </a:pPr>
            <a:r>
              <a:rPr lang="nl-NL" b="1" dirty="0">
                <a:cs typeface="Arial"/>
              </a:rPr>
              <a:t>Categorie 1- 4 jaarrond beschermd</a:t>
            </a:r>
            <a:br>
              <a:rPr lang="nl-NL" b="1" dirty="0">
                <a:cs typeface="Arial"/>
              </a:rPr>
            </a:br>
            <a:endParaRPr lang="nl-NL" b="1" dirty="0">
              <a:cs typeface="Arial"/>
            </a:endParaRPr>
          </a:p>
          <a:p>
            <a:pPr marL="342900" indent="-342900"/>
            <a:r>
              <a:rPr lang="nl-NL" dirty="0">
                <a:cs typeface="Arial"/>
              </a:rPr>
              <a:t>1	nest en vaste rust- en verblijfplaats</a:t>
            </a:r>
          </a:p>
          <a:p>
            <a:pPr indent="0">
              <a:buNone/>
            </a:pPr>
            <a:endParaRPr lang="nl-NL" dirty="0">
              <a:cs typeface="Arial"/>
            </a:endParaRPr>
          </a:p>
          <a:p>
            <a:pPr marL="342900" indent="-342900"/>
            <a:endParaRPr lang="nl-NL" dirty="0">
              <a:cs typeface="Arial"/>
            </a:endParaRPr>
          </a:p>
          <a:p>
            <a:pPr marL="342900" indent="-342900"/>
            <a:r>
              <a:rPr lang="nl-NL" dirty="0">
                <a:cs typeface="Arial"/>
              </a:rPr>
              <a:t>2	nesten koloniebroeders</a:t>
            </a:r>
          </a:p>
          <a:p>
            <a:pPr marL="342900" indent="-342900"/>
            <a:endParaRPr lang="nl-NL" dirty="0">
              <a:cs typeface="Arial"/>
            </a:endParaRPr>
          </a:p>
          <a:p>
            <a:pPr indent="0">
              <a:buNone/>
            </a:pPr>
            <a:br>
              <a:rPr lang="nl-NL" dirty="0">
                <a:cs typeface="Arial"/>
              </a:rPr>
            </a:br>
            <a:endParaRPr lang="nl-NL" dirty="0">
              <a:cs typeface="Arial"/>
            </a:endParaRPr>
          </a:p>
          <a:p>
            <a:pPr marL="342900" indent="-342900"/>
            <a:r>
              <a:rPr lang="nl-NL" dirty="0">
                <a:cs typeface="Arial"/>
              </a:rPr>
              <a:t>3	nesten van vogels op dezelfde plaats </a:t>
            </a:r>
          </a:p>
          <a:p>
            <a:pPr indent="0">
              <a:buNone/>
            </a:pPr>
            <a:r>
              <a:rPr lang="nl-NL" dirty="0">
                <a:cs typeface="Arial"/>
              </a:rPr>
              <a:t>	broeden (honkvast of bebouwing)</a:t>
            </a:r>
          </a:p>
          <a:p>
            <a:pPr indent="0">
              <a:buNone/>
            </a:pPr>
            <a:br>
              <a:rPr lang="nl-NL" dirty="0">
                <a:cs typeface="Arial"/>
              </a:rPr>
            </a:br>
            <a:br>
              <a:rPr lang="nl-NL" dirty="0">
                <a:cs typeface="Arial"/>
              </a:rPr>
            </a:br>
            <a:endParaRPr lang="nl-NL" dirty="0">
              <a:cs typeface="Arial"/>
            </a:endParaRPr>
          </a:p>
          <a:p>
            <a:pPr marL="342900" indent="-342900"/>
            <a:r>
              <a:rPr lang="nl-NL" dirty="0">
                <a:cs typeface="Arial"/>
              </a:rPr>
              <a:t>4	nesten van vogels die nauwelijks in </a:t>
            </a:r>
          </a:p>
          <a:p>
            <a:pPr indent="0">
              <a:buNone/>
            </a:pPr>
            <a:r>
              <a:rPr lang="nl-NL" dirty="0">
                <a:cs typeface="Arial"/>
              </a:rPr>
              <a:t>	staat zijn een nest te bouwen</a:t>
            </a:r>
          </a:p>
          <a:p>
            <a:endParaRPr lang="nl-NL" dirty="0"/>
          </a:p>
        </p:txBody>
      </p:sp>
      <p:pic>
        <p:nvPicPr>
          <p:cNvPr id="9" name="Picture 2" descr="Lijst beschermde soorten Wnb">
            <a:extLst>
              <a:ext uri="{FF2B5EF4-FFF2-40B4-BE49-F238E27FC236}">
                <a16:creationId xmlns:a16="http://schemas.microsoft.com/office/drawing/2014/main" id="{6592879D-13EF-4C1D-A94F-61DE6975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8" y="2763365"/>
            <a:ext cx="2839483" cy="40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32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2" y="4851801"/>
            <a:ext cx="2054292" cy="159091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2" y="3146730"/>
            <a:ext cx="1192337" cy="15909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16386" r="22292" b="17347"/>
          <a:stretch/>
        </p:blipFill>
        <p:spPr>
          <a:xfrm>
            <a:off x="609812" y="1435266"/>
            <a:ext cx="1724632" cy="159731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6" b="17447"/>
          <a:stretch/>
        </p:blipFill>
        <p:spPr>
          <a:xfrm>
            <a:off x="1910753" y="3146730"/>
            <a:ext cx="2382749" cy="159091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75983" y="377674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nl-NL" b="0" dirty="0">
                <a:latin typeface="Arial"/>
                <a:cs typeface="Arial"/>
              </a:rPr>
              <a:t>Vogelnesten</a:t>
            </a:r>
            <a:br>
              <a:rPr lang="nl-NL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402107" y="1295922"/>
            <a:ext cx="7560000" cy="4351338"/>
          </a:xfrm>
        </p:spPr>
        <p:txBody>
          <a:bodyPr/>
          <a:lstStyle/>
          <a:p>
            <a:pPr indent="0">
              <a:buNone/>
            </a:pPr>
            <a:r>
              <a:rPr lang="nl-NL" b="1" dirty="0">
                <a:cs typeface="Arial"/>
              </a:rPr>
              <a:t>Categorie 5</a:t>
            </a:r>
          </a:p>
          <a:p>
            <a:pPr marL="742950" indent="-742950"/>
            <a:r>
              <a:rPr lang="nl-NL" dirty="0">
                <a:cs typeface="Arial"/>
              </a:rPr>
              <a:t>Vogels welke vaak terugkeren, maar als broedplaats verloren gaat, zich elders vestigen.</a:t>
            </a:r>
          </a:p>
          <a:p>
            <a:pPr marL="742950" indent="-742950"/>
            <a:endParaRPr lang="nl-NL" dirty="0">
              <a:cs typeface="Arial"/>
            </a:endParaRPr>
          </a:p>
          <a:p>
            <a:pPr lvl="1"/>
            <a:r>
              <a:rPr lang="nl-NL" dirty="0">
                <a:cs typeface="Arial"/>
              </a:rPr>
              <a:t>	</a:t>
            </a:r>
            <a:endParaRPr lang="nl-NL" sz="4000" dirty="0">
              <a:cs typeface="Arial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1066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3935542" y="1484300"/>
            <a:ext cx="84902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Kwetsbare leef- en/of groeiplekken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Dassenburcht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Slaapplaats / overwinteringsplek vleermuizen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Orchideeën weide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Muur met beschermde planten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Enz.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C141CA-F8D7-4B2A-B77A-7BAB94D28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54" y="4040592"/>
            <a:ext cx="3432182" cy="257413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19E7B9C-CC64-4E90-98FF-BE4A6E0F8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1" y="4047113"/>
            <a:ext cx="3838627" cy="25676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8198" y="336451"/>
            <a:ext cx="7560000" cy="1147849"/>
          </a:xfrm>
        </p:spPr>
        <p:txBody>
          <a:bodyPr>
            <a:normAutofit fontScale="90000"/>
          </a:bodyPr>
          <a:lstStyle/>
          <a:p>
            <a:r>
              <a:rPr lang="nl-NL" sz="4000" b="0" dirty="0">
                <a:solidFill>
                  <a:schemeClr val="tx1"/>
                </a:solidFill>
                <a:cs typeface="Arial"/>
              </a:rPr>
              <a:t>Beschermde leefomgeving </a:t>
            </a:r>
            <a:br>
              <a:rPr lang="nl-NL" sz="4000" b="0" dirty="0">
                <a:solidFill>
                  <a:schemeClr val="tx1"/>
                </a:solidFill>
                <a:cs typeface="Arial"/>
              </a:rPr>
            </a:br>
            <a:r>
              <a:rPr lang="nl-NL" sz="2200" b="0" dirty="0">
                <a:solidFill>
                  <a:schemeClr val="tx1"/>
                </a:solidFill>
                <a:cs typeface="Arial"/>
              </a:rPr>
              <a:t>aanwijzing door de provincie</a:t>
            </a:r>
            <a:br>
              <a:rPr lang="en-US" b="0" dirty="0">
                <a:solidFill>
                  <a:srgbClr val="A1A633"/>
                </a:solidFill>
                <a:cs typeface="Arial"/>
              </a:rPr>
            </a:br>
            <a:endParaRPr lang="nl-NL" b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F86F7D-6075-425C-9121-FCC9C7A7C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451"/>
            <a:ext cx="3389236" cy="126272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27D90F8-8BAC-49E7-BA40-579F7282E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135" y="336451"/>
            <a:ext cx="1952126" cy="19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95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44000" y="432094"/>
            <a:ext cx="7161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Programma dag 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58647" y="1927571"/>
            <a:ext cx="645036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 doel van de cursus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Natuurbescherming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Gedragscode(s)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Soortenlijst doornemen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Protocollen zorgvuldig handelen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0423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3787366" y="1332389"/>
            <a:ext cx="8404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VR en HR altijd een beschermde soort: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geen ontheffing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Uitzonderingen: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erkend/ wettelijk belang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(geen alternatief beschikbaar)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0957925-A8EF-4BAE-ADE2-A6DD478D5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12" y="3047479"/>
            <a:ext cx="2258573" cy="172939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A6D95E8-7DA5-447E-9AAC-18FD0DDC2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68" y="770320"/>
            <a:ext cx="1742102" cy="17421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C4CB1BC-7E2E-408F-B2DA-05EB07D1B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4" y="4861287"/>
            <a:ext cx="2840552" cy="15978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2519" y="507357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nl-NL" sz="4000" b="0" dirty="0">
                <a:solidFill>
                  <a:schemeClr val="tx1"/>
                </a:solidFill>
                <a:cs typeface="Arial"/>
              </a:rPr>
              <a:t>Bepalingen</a:t>
            </a:r>
            <a:br>
              <a:rPr lang="nl-NL" dirty="0">
                <a:solidFill>
                  <a:srgbClr val="A1A633"/>
                </a:solidFill>
                <a:cs typeface="Arial"/>
              </a:rPr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796A14-5AD3-4E74-A056-16CDC6F59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697" y="3074491"/>
            <a:ext cx="7985328" cy="378350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48C9B03-082B-4F25-8050-7344E3E258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r="14486"/>
          <a:stretch/>
        </p:blipFill>
        <p:spPr>
          <a:xfrm>
            <a:off x="1057011" y="923396"/>
            <a:ext cx="2258574" cy="20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50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350799"/>
            <a:ext cx="7560000" cy="957883"/>
          </a:xfrm>
        </p:spPr>
        <p:txBody>
          <a:bodyPr>
            <a:normAutofit fontScale="90000"/>
          </a:bodyPr>
          <a:lstStyle/>
          <a:p>
            <a:r>
              <a:rPr lang="nl-NL" b="0" dirty="0">
                <a:latin typeface="Arial"/>
                <a:cs typeface="Arial"/>
              </a:rPr>
              <a:t>Gedragscodes (ca. 20)</a:t>
            </a:r>
            <a:br>
              <a:rPr lang="nl-NL" b="0" dirty="0">
                <a:latin typeface="Arial"/>
                <a:cs typeface="Arial"/>
              </a:rPr>
            </a:br>
            <a:br>
              <a:rPr lang="nl-NL" dirty="0">
                <a:latin typeface="Arial"/>
                <a:cs typeface="Arial"/>
              </a:rPr>
            </a:br>
            <a:br>
              <a:rPr lang="nl-NL" dirty="0">
                <a:latin typeface="Arial"/>
                <a:cs typeface="Arial"/>
              </a:rPr>
            </a:br>
            <a:br>
              <a:rPr lang="nl-NL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26716" y="1803603"/>
            <a:ext cx="8025430" cy="4351338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Gedragscode Soortbescherming voor Gemeenten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Ruimtelijke ontwikkeling of inrichting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</a:rPr>
              <a:t>Bestendig beheer of onderhoud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Gedragscode van waterschappen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Gedragscode soortbescherming bosbeheer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Gedragscode natuurbeheer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Gedragscode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rijkswaterstaat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Gedragscode ProRail (2021)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Gedragscodes diverse landgoederen</a:t>
            </a:r>
          </a:p>
          <a:p>
            <a:endParaRPr lang="nl-NL" b="1" dirty="0">
              <a:solidFill>
                <a:schemeClr val="accent4">
                  <a:lumMod val="75000"/>
                </a:schemeClr>
              </a:solidFill>
              <a:cs typeface="Arial"/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50F6B2-638A-4F54-9319-89729B95A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376"/>
            <a:ext cx="3389236" cy="1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78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43938" y="394076"/>
            <a:ext cx="4204429" cy="1225924"/>
          </a:xfrm>
        </p:spPr>
        <p:txBody>
          <a:bodyPr>
            <a:normAutofit fontScale="90000"/>
          </a:bodyPr>
          <a:lstStyle/>
          <a:p>
            <a:r>
              <a:rPr lang="nl-NL" sz="3600" b="0" dirty="0">
                <a:solidFill>
                  <a:schemeClr val="tx1"/>
                </a:solidFill>
                <a:latin typeface="+mn-lt"/>
              </a:rPr>
              <a:t>Algemene vrijstellingen (bijlage)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3939" y="1620000"/>
            <a:ext cx="4204429" cy="499405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000" dirty="0"/>
              <a:t>De provincie kan een algemene vrijstellingen soorten afgeven.</a:t>
            </a:r>
          </a:p>
          <a:p>
            <a:pPr indent="0">
              <a:buNone/>
            </a:pPr>
            <a:endParaRPr lang="nl-NL" sz="2000" dirty="0"/>
          </a:p>
          <a:p>
            <a:pPr indent="0">
              <a:buNone/>
            </a:pPr>
            <a:r>
              <a:rPr lang="nl-NL" sz="2000" dirty="0"/>
              <a:t>Dit geldt alleen voor de vermelde soorten behorende bij de Nationaal beschermde soortenlijst (3.10 </a:t>
            </a:r>
            <a:r>
              <a:rPr lang="nl-NL" sz="2000" dirty="0" err="1"/>
              <a:t>Wnb</a:t>
            </a:r>
            <a:r>
              <a:rPr lang="nl-NL" sz="2000" dirty="0"/>
              <a:t>).</a:t>
            </a:r>
          </a:p>
          <a:p>
            <a:pPr indent="0">
              <a:buNone/>
            </a:pPr>
            <a:r>
              <a:rPr lang="nl-NL" sz="2000" dirty="0"/>
              <a:t> </a:t>
            </a:r>
          </a:p>
          <a:p>
            <a:pPr indent="0">
              <a:buNone/>
            </a:pPr>
            <a:r>
              <a:rPr lang="nl-NL" sz="2000" dirty="0"/>
              <a:t>Er mogen werkzaamheden uitgevoerd worden waarbij (gecontroleerde / aanvaardbare) schade veroorzaakt wordt.</a:t>
            </a:r>
          </a:p>
          <a:p>
            <a:pPr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63A2E4F-C60C-4655-BEE2-4B51478EF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9051" cy="84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6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2457788" y="1676168"/>
            <a:ext cx="5965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297" y="856370"/>
            <a:ext cx="9134059" cy="5926816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8085155" y="475891"/>
            <a:ext cx="3832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http://www.ecologica.eu/stroomschema_wnb_prov.pdf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63040" y="254390"/>
            <a:ext cx="9840960" cy="720000"/>
          </a:xfrm>
        </p:spPr>
        <p:txBody>
          <a:bodyPr>
            <a:normAutofit fontScale="90000"/>
          </a:bodyPr>
          <a:lstStyle/>
          <a:p>
            <a:r>
              <a:rPr lang="nl-NL" b="0" dirty="0">
                <a:latin typeface="Arial"/>
                <a:cs typeface="Arial"/>
              </a:rPr>
              <a:t>Stappenplan </a:t>
            </a:r>
            <a:r>
              <a:rPr lang="nl-NL" b="0" dirty="0" err="1">
                <a:latin typeface="Arial"/>
                <a:cs typeface="Arial"/>
              </a:rPr>
              <a:t>Wnb</a:t>
            </a:r>
            <a:r>
              <a:rPr lang="nl-NL" b="0" dirty="0">
                <a:latin typeface="Arial"/>
                <a:cs typeface="Arial"/>
              </a:rPr>
              <a:t> (bijlage)</a:t>
            </a:r>
            <a:br>
              <a:rPr lang="nl-NL" b="0" dirty="0">
                <a:latin typeface="Arial"/>
                <a:cs typeface="Arial"/>
              </a:rPr>
            </a:b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3192675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335924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nl-NL" b="0" dirty="0">
                <a:latin typeface="Arial"/>
                <a:cs typeface="Arial"/>
              </a:rPr>
              <a:t>Ontheffing of gedragscode?</a:t>
            </a:r>
            <a:br>
              <a:rPr lang="nl-NL" b="0" dirty="0">
                <a:latin typeface="Arial"/>
                <a:cs typeface="Arial"/>
              </a:rPr>
            </a:br>
            <a:endParaRPr lang="nl-NL" b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417331" y="1309185"/>
            <a:ext cx="7560000" cy="5368452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Ontheffing</a:t>
            </a:r>
          </a:p>
          <a:p>
            <a:pPr indent="0">
              <a:buNone/>
              <a:defRPr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voorbereiden ontheffingsaanvraag door 	   </a:t>
            </a:r>
            <a:b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opdrachtgever/initiatiefnemer</a:t>
            </a:r>
          </a:p>
          <a:p>
            <a:pPr indent="0">
              <a:buNone/>
              <a:defRPr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voorbereiding en aanvraag kost tijd</a:t>
            </a:r>
          </a:p>
          <a:p>
            <a:pPr indent="0">
              <a:buNone/>
              <a:defRPr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onderbouwen waarom: erkend belang</a:t>
            </a:r>
          </a:p>
          <a:p>
            <a:pPr marL="457200" indent="-457200">
              <a:defRPr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Gedragscode</a:t>
            </a:r>
          </a:p>
          <a:p>
            <a:pPr indent="0">
              <a:buNone/>
              <a:defRPr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diverse gedragscodes beschikbaar</a:t>
            </a:r>
          </a:p>
          <a:p>
            <a:pPr indent="0">
              <a:buNone/>
              <a:defRPr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project specifieke uitwerking maken 	 	  </a:t>
            </a:r>
            <a:b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(uitvoerende partij of opdrachtgever)</a:t>
            </a:r>
          </a:p>
          <a:p>
            <a:pPr indent="0">
              <a:buNone/>
              <a:defRPr/>
            </a:pPr>
            <a:endParaRPr lang="nl-NL" altLang="nl-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  <a:defRPr/>
            </a:pP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beide is soortinformatie en biotoop/leefgebied omschrijving essentieel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https://www.gelderland.nl/Wet-Natuurbescherming-Beschermde-soorten-ontheffing</a:t>
            </a:r>
            <a:endParaRPr kumimoji="0" lang="nl-NL" altLang="nl-NL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https://www.overijssel.nl/loket/vergunning/milieu-natuur/wet-3/</a:t>
            </a:r>
            <a:endParaRPr kumimoji="0" lang="nl-NL" altLang="nl-NL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https://www.provincie.drenthe.nl/@125291/soortenbescherming/</a:t>
            </a:r>
            <a:endParaRPr kumimoji="0" lang="nl-NL" altLang="nl-NL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indent="0">
              <a:buNone/>
              <a:defRPr/>
            </a:pPr>
            <a:endParaRPr lang="nl-NL" alt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9656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1535882" y="1023581"/>
            <a:ext cx="4864918" cy="510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ijdelijke aanduiding voor inhoud 3"/>
          <p:cNvSpPr txBox="1">
            <a:spLocks/>
          </p:cNvSpPr>
          <p:nvPr/>
        </p:nvSpPr>
        <p:spPr>
          <a:xfrm>
            <a:off x="9096587" y="1930755"/>
            <a:ext cx="3095413" cy="4694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van aanpak / Ecologisch werk-protocol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Werkprotocol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Werkprotocol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89BC8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Checklist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416100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nl-NL" b="0" dirty="0">
                <a:latin typeface="Arial"/>
                <a:cs typeface="Arial"/>
              </a:rPr>
              <a:t>Gedragscodes- Werkprotocol</a:t>
            </a:r>
            <a:br>
              <a:rPr lang="nl-NL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87932" y="1930755"/>
            <a:ext cx="5438987" cy="4351338"/>
          </a:xfrm>
        </p:spPr>
        <p:txBody>
          <a:bodyPr/>
          <a:lstStyle/>
          <a:p>
            <a:pPr marL="457200" indent="-457200"/>
            <a:r>
              <a:rPr lang="nl-NL" dirty="0">
                <a:solidFill>
                  <a:srgbClr val="008000"/>
                </a:solidFill>
                <a:cs typeface="Arial"/>
              </a:rPr>
              <a:t>Gedragscode soortbescherming gemeenten</a:t>
            </a:r>
          </a:p>
          <a:p>
            <a:pPr marL="457200" indent="-457200"/>
            <a:endParaRPr lang="nl-NL" dirty="0">
              <a:solidFill>
                <a:srgbClr val="008000"/>
              </a:solidFill>
              <a:cs typeface="Arial"/>
            </a:endParaRPr>
          </a:p>
          <a:p>
            <a:pPr indent="0">
              <a:buNone/>
            </a:pPr>
            <a:endParaRPr lang="nl-NL" dirty="0">
              <a:solidFill>
                <a:srgbClr val="008000"/>
              </a:solidFill>
              <a:cs typeface="Arial"/>
            </a:endParaRPr>
          </a:p>
          <a:p>
            <a:pPr indent="0">
              <a:buNone/>
            </a:pPr>
            <a:endParaRPr lang="nl-NL" dirty="0">
              <a:solidFill>
                <a:srgbClr val="008000"/>
              </a:solidFill>
              <a:cs typeface="Arial"/>
            </a:endParaRPr>
          </a:p>
          <a:p>
            <a:pPr marL="457200" indent="-457200"/>
            <a:r>
              <a:rPr lang="nl-NL" dirty="0">
                <a:solidFill>
                  <a:srgbClr val="00B0F0"/>
                </a:solidFill>
                <a:cs typeface="Arial"/>
              </a:rPr>
              <a:t>Gedragscode van waterschappen</a:t>
            </a:r>
          </a:p>
          <a:p>
            <a:pPr marL="457200" indent="-457200"/>
            <a:endParaRPr lang="nl-NL" dirty="0">
              <a:solidFill>
                <a:srgbClr val="00B0F0"/>
              </a:solidFill>
              <a:cs typeface="Arial"/>
            </a:endParaRPr>
          </a:p>
          <a:p>
            <a:pPr marL="457200" indent="-457200"/>
            <a:r>
              <a:rPr lang="nl-NL" dirty="0">
                <a:solidFill>
                  <a:srgbClr val="7030A0"/>
                </a:solidFill>
                <a:cs typeface="Arial"/>
              </a:rPr>
              <a:t>Gedragscode bosbeheer</a:t>
            </a:r>
          </a:p>
          <a:p>
            <a:pPr marL="457200" indent="-457200"/>
            <a:endParaRPr lang="nl-NL" dirty="0">
              <a:solidFill>
                <a:srgbClr val="7030A0"/>
              </a:solidFill>
              <a:cs typeface="Arial"/>
            </a:endParaRPr>
          </a:p>
          <a:p>
            <a:pPr marL="457200" indent="-457200"/>
            <a:r>
              <a:rPr lang="nl-NL" dirty="0">
                <a:solidFill>
                  <a:schemeClr val="accent6">
                    <a:lumMod val="50000"/>
                  </a:schemeClr>
                </a:solidFill>
                <a:cs typeface="Arial"/>
              </a:rPr>
              <a:t>Gedragscode natuurbeheer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7007B8-C8F9-43AE-8152-2671C47AE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926"/>
            <a:ext cx="3389236" cy="1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40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7BE16-67E0-40E2-908D-D860E545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0" y="720000"/>
            <a:ext cx="8327758" cy="720000"/>
          </a:xfrm>
        </p:spPr>
        <p:txBody>
          <a:bodyPr>
            <a:normAutofit fontScale="90000"/>
          </a:bodyPr>
          <a:lstStyle/>
          <a:p>
            <a:r>
              <a:rPr lang="nl-NL" b="0" dirty="0"/>
              <a:t>Aantoonbaar zorgvuldig handelen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602AF0-E4FF-4DBA-8392-0B15C9CB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0" y="1620000"/>
            <a:ext cx="8260646" cy="4351338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Gedragscode op werkplek aanwezig incl. goedkeuring RVO?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Plan van aanpak / Ecologisch Werkprotocol aanwezig?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Werkinstructie aanwezig, aanwijzingen besproken?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Werkwijze in veld herkenbaar (bijv. lint / pion)?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Minimaal 1 van de werkgroep is gecertificeerd / aantoonbaar deskundige </a:t>
            </a: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Wet Natuurbescherming Zorgvuldig Handelen </a:t>
            </a:r>
            <a:r>
              <a:rPr kumimoji="0" lang="nl-NL" alt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Wnb</a:t>
            </a: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nl-NL" alt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niv</a:t>
            </a: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1?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Vragen </a:t>
            </a: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kunnen beantwoorden of kunnen doorverwijzen naar juiste persoon leidinggevende </a:t>
            </a:r>
            <a:r>
              <a:rPr kumimoji="0" lang="nl-NL" alt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niv</a:t>
            </a: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 en 3 </a:t>
            </a:r>
            <a:r>
              <a:rPr kumimoji="0" lang="nl-NL" alt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Wnb</a:t>
            </a:r>
            <a:r>
              <a:rPr kumimoji="0" lang="nl-NL" alt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595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7BE16-67E0-40E2-908D-D860E5450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000" y="720000"/>
            <a:ext cx="8327758" cy="720000"/>
          </a:xfrm>
        </p:spPr>
        <p:txBody>
          <a:bodyPr>
            <a:normAutofit fontScale="90000"/>
          </a:bodyPr>
          <a:lstStyle/>
          <a:p>
            <a:r>
              <a:rPr lang="nl-NL" b="0" dirty="0"/>
              <a:t>Aantoonbaar zorgvuldig handelen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602AF0-E4FF-4DBA-8392-0B15C9CB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0" y="1620000"/>
            <a:ext cx="8260646" cy="4351338"/>
          </a:xfrm>
        </p:spPr>
        <p:txBody>
          <a:bodyPr>
            <a:normAutofit/>
          </a:bodyPr>
          <a:lstStyle/>
          <a:p>
            <a:r>
              <a:rPr lang="nl-NL" dirty="0"/>
              <a:t>Opdrachtgever levert informatie</a:t>
            </a:r>
          </a:p>
          <a:p>
            <a:r>
              <a:rPr lang="nl-NL" dirty="0"/>
              <a:t>Inventarisatie (deskundig ecoloog)</a:t>
            </a:r>
          </a:p>
          <a:p>
            <a:r>
              <a:rPr lang="nl-NL" dirty="0"/>
              <a:t>Leidinggevende stelt ecologisch werkprotocol op (N3)</a:t>
            </a:r>
          </a:p>
          <a:p>
            <a:r>
              <a:rPr lang="nl-NL" dirty="0"/>
              <a:t>Opstellen werkinstructie (N2)</a:t>
            </a:r>
          </a:p>
          <a:p>
            <a:r>
              <a:rPr lang="nl-NL" dirty="0"/>
              <a:t>Bepalen markering en werkoverleg (N1/2)</a:t>
            </a:r>
          </a:p>
          <a:p>
            <a:r>
              <a:rPr lang="nl-NL" dirty="0"/>
              <a:t>Bepalen werkvolgorde en inzet machines (N1/2)</a:t>
            </a:r>
          </a:p>
          <a:p>
            <a:r>
              <a:rPr lang="nl-NL" dirty="0"/>
              <a:t>Communiceren (N1/2/3)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81258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362177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b="0" dirty="0" err="1">
                <a:latin typeface="Arial"/>
                <a:cs typeface="Arial"/>
              </a:rPr>
              <a:t>Overtreding</a:t>
            </a:r>
            <a:r>
              <a:rPr lang="en-US" b="0" dirty="0">
                <a:latin typeface="Arial"/>
                <a:cs typeface="Arial"/>
              </a:rPr>
              <a:t> &amp; </a:t>
            </a:r>
            <a:r>
              <a:rPr lang="en-US" b="0" dirty="0" err="1">
                <a:latin typeface="Arial"/>
                <a:cs typeface="Arial"/>
              </a:rPr>
              <a:t>Handhaving</a:t>
            </a:r>
            <a:br>
              <a:rPr lang="en-US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34484" y="1666959"/>
            <a:ext cx="7560000" cy="4814578"/>
          </a:xfrm>
        </p:spPr>
        <p:txBody>
          <a:bodyPr>
            <a:normAutofit/>
          </a:bodyPr>
          <a:lstStyle/>
          <a:p>
            <a:r>
              <a:rPr lang="nl-NL" altLang="nl-NL" sz="2200" u="sng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Handhaving</a:t>
            </a:r>
            <a: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Medewerkers Provincie 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Medewerkers Gemeente 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Medewerkers Omgevingsdiensten of regionale Uitvoeringsdiensten (</a:t>
            </a:r>
            <a:r>
              <a:rPr lang="nl-NL" altLang="nl-NL" sz="2200" dirty="0" err="1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RUD’s</a:t>
            </a:r>
            <a: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Politieambtenaren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NVWA 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Groene </a:t>
            </a:r>
            <a:r>
              <a:rPr lang="nl-NL" altLang="nl-NL" sz="2200" dirty="0" err="1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BOA’s</a:t>
            </a:r>
            <a:b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altLang="nl-NL" sz="2200" dirty="0">
              <a:solidFill>
                <a:srgbClr val="0028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200" u="sng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conomisch delict</a:t>
            </a:r>
            <a: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(persoonlijk)</a:t>
            </a:r>
          </a:p>
          <a:p>
            <a:pPr indent="0">
              <a:buNone/>
            </a:pPr>
            <a: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(geldboete, taakstraf stilleggen werk, verplicht </a:t>
            </a:r>
            <a:b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herstel, claims, negatieve publiciteit, contractbreuk, </a:t>
            </a:r>
            <a:b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sz="22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ontslag)</a:t>
            </a:r>
          </a:p>
          <a:p>
            <a:endParaRPr lang="nl-NL" dirty="0"/>
          </a:p>
        </p:txBody>
      </p:sp>
      <p:pic>
        <p:nvPicPr>
          <p:cNvPr id="4" name="Picture 2" descr="Werken bij de NVWA | NVWA">
            <a:extLst>
              <a:ext uri="{FF2B5EF4-FFF2-40B4-BE49-F238E27FC236}">
                <a16:creationId xmlns:a16="http://schemas.microsoft.com/office/drawing/2014/main" id="{BC771DE4-D5CA-47A0-9CAF-BC9DA1201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3" y="1346827"/>
            <a:ext cx="2732344" cy="185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C759B47-B1FA-4BA4-BF05-ACF7D589E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73" y="3653179"/>
            <a:ext cx="2732344" cy="18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73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362177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b="0" dirty="0" err="1">
                <a:latin typeface="Arial"/>
                <a:cs typeface="Arial"/>
              </a:rPr>
              <a:t>Overtreding</a:t>
            </a:r>
            <a:r>
              <a:rPr lang="en-US" b="0" dirty="0">
                <a:latin typeface="Arial"/>
                <a:cs typeface="Arial"/>
              </a:rPr>
              <a:t> &amp; </a:t>
            </a:r>
            <a:r>
              <a:rPr lang="en-US" b="0" dirty="0" err="1">
                <a:latin typeface="Arial"/>
                <a:cs typeface="Arial"/>
              </a:rPr>
              <a:t>Handhaving</a:t>
            </a:r>
            <a:br>
              <a:rPr lang="en-US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DA96699-9EA3-480F-9C6E-52CD84EB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768" y="2250900"/>
            <a:ext cx="8229600" cy="2903388"/>
          </a:xfrm>
        </p:spPr>
        <p:txBody>
          <a:bodyPr>
            <a:normAutofit/>
          </a:bodyPr>
          <a:lstStyle/>
          <a:p>
            <a:r>
              <a:rPr lang="nl-NL" dirty="0"/>
              <a:t>Waarschuwing</a:t>
            </a:r>
          </a:p>
          <a:p>
            <a:r>
              <a:rPr lang="nl-NL" dirty="0"/>
              <a:t>Geldboete</a:t>
            </a:r>
          </a:p>
          <a:p>
            <a:r>
              <a:rPr lang="nl-NL" dirty="0"/>
              <a:t>Taakstraf</a:t>
            </a:r>
          </a:p>
          <a:p>
            <a:r>
              <a:rPr lang="nl-NL" dirty="0"/>
              <a:t>Stilleggen werk</a:t>
            </a:r>
          </a:p>
          <a:p>
            <a:r>
              <a:rPr lang="nl-NL" dirty="0"/>
              <a:t>Verplicht herstel van de schade (niet altijd mogelijk)</a:t>
            </a:r>
          </a:p>
          <a:p>
            <a:r>
              <a:rPr lang="nl-NL" dirty="0"/>
              <a:t>Gevolgen: imagoschade, claims, geen verlenging</a:t>
            </a:r>
          </a:p>
          <a:p>
            <a:pPr indent="0">
              <a:buNone/>
            </a:pPr>
            <a:r>
              <a:rPr lang="nl-NL" dirty="0"/>
              <a:t>    bestek/contract, ontslag, enz.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AB7D1FC-254B-498E-BA95-9BC9FD63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33" y="2250900"/>
            <a:ext cx="2632970" cy="180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3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7127" y="480702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/>
                <a:cs typeface="Arial"/>
              </a:rPr>
              <a:t>Doel van de cursus</a:t>
            </a:r>
            <a:br>
              <a:rPr lang="nl-NL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27127" y="1603298"/>
            <a:ext cx="8279933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nl-NL" altLang="nl-NL" dirty="0">
                <a:solidFill>
                  <a:srgbClr val="002815"/>
                </a:solidFill>
              </a:rPr>
              <a:t>Medewerker kan </a:t>
            </a:r>
            <a:r>
              <a:rPr lang="nl-NL" altLang="nl-NL" b="1" dirty="0">
                <a:solidFill>
                  <a:srgbClr val="002815"/>
                </a:solidFill>
              </a:rPr>
              <a:t>zorgvuldig handelen </a:t>
            </a:r>
            <a:r>
              <a:rPr lang="nl-NL" altLang="nl-NL" dirty="0">
                <a:solidFill>
                  <a:srgbClr val="002815"/>
                </a:solidFill>
              </a:rPr>
              <a:t>in het kader van de </a:t>
            </a:r>
            <a:r>
              <a:rPr lang="nl-NL" altLang="nl-NL" b="1" dirty="0">
                <a:solidFill>
                  <a:srgbClr val="FF3300"/>
                </a:solidFill>
              </a:rPr>
              <a:t>Wet natuurbescherming</a:t>
            </a:r>
            <a:r>
              <a:rPr lang="nl-NL" altLang="nl-NL" dirty="0">
                <a:solidFill>
                  <a:srgbClr val="002815"/>
                </a:solidFill>
              </a:rPr>
              <a:t>.</a:t>
            </a:r>
          </a:p>
          <a:p>
            <a:pPr marL="571500" indent="-571500"/>
            <a:endParaRPr lang="nl-NL" altLang="nl-NL" dirty="0">
              <a:solidFill>
                <a:srgbClr val="002815"/>
              </a:solidFill>
            </a:endParaRPr>
          </a:p>
          <a:p>
            <a:pPr marL="457200" indent="-457200"/>
            <a:r>
              <a:rPr lang="nl-NL" altLang="nl-NL" dirty="0">
                <a:solidFill>
                  <a:schemeClr val="tx1"/>
                </a:solidFill>
              </a:rPr>
              <a:t>De deelnemer is op de hoogte van diverse gedragscodes.</a:t>
            </a:r>
            <a:endParaRPr lang="nl-NL" sz="1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defTabSz="457200">
              <a:spcBef>
                <a:spcPts val="0"/>
              </a:spcBef>
            </a:pPr>
            <a:r>
              <a:rPr lang="nl-NL" sz="2000" b="1" dirty="0">
                <a:solidFill>
                  <a:schemeClr val="tx1"/>
                </a:solidFill>
                <a:cs typeface="Arial"/>
              </a:rPr>
              <a:t>Gedragscode Soortbescherming voor Gemeenten</a:t>
            </a:r>
          </a:p>
          <a:p>
            <a:pPr lvl="2" defTabSz="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b="1" dirty="0">
                <a:solidFill>
                  <a:schemeClr val="tx1"/>
                </a:solidFill>
                <a:cs typeface="Arial"/>
              </a:rPr>
              <a:t>Ruimtelijke ontwikkeling of inrichting</a:t>
            </a:r>
          </a:p>
          <a:p>
            <a:pPr lvl="2" defTabSz="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l-NL" b="1" dirty="0">
                <a:solidFill>
                  <a:schemeClr val="tx1"/>
                </a:solidFill>
                <a:cs typeface="Arial"/>
              </a:rPr>
              <a:t>Bestendig beheer of onderhoud</a:t>
            </a:r>
            <a:endParaRPr lang="nl-NL" altLang="nl-NL" dirty="0">
              <a:solidFill>
                <a:schemeClr val="tx1"/>
              </a:solidFill>
            </a:endParaRPr>
          </a:p>
          <a:p>
            <a:r>
              <a:rPr lang="nl-NL" sz="1800" b="1" dirty="0">
                <a:solidFill>
                  <a:schemeClr val="tx1"/>
                </a:solidFill>
                <a:cs typeface="Arial"/>
              </a:rPr>
              <a:t>Gedragscode van waterschappen</a:t>
            </a:r>
          </a:p>
          <a:p>
            <a:r>
              <a:rPr lang="nl-NL" sz="1800" b="1" dirty="0">
                <a:solidFill>
                  <a:schemeClr val="tx1"/>
                </a:solidFill>
                <a:cs typeface="Arial"/>
              </a:rPr>
              <a:t>Gedragscode bosbeheer (wordt gewijzigd in 2021)</a:t>
            </a:r>
          </a:p>
          <a:p>
            <a:r>
              <a:rPr lang="nl-NL" sz="1800" b="1" dirty="0">
                <a:solidFill>
                  <a:schemeClr val="tx1"/>
                </a:solidFill>
                <a:cs typeface="Arial"/>
              </a:rPr>
              <a:t>Gedragscode natuurbeheer</a:t>
            </a:r>
            <a:endParaRPr lang="nl-NL" sz="1400" b="1" dirty="0">
              <a:solidFill>
                <a:schemeClr val="tx1"/>
              </a:solidFill>
              <a:cs typeface="Arial"/>
            </a:endParaRPr>
          </a:p>
          <a:p>
            <a:endParaRPr lang="nl-NL" sz="1400" b="1" dirty="0">
              <a:solidFill>
                <a:schemeClr val="tx1"/>
              </a:solidFill>
              <a:cs typeface="Arial"/>
            </a:endParaRPr>
          </a:p>
          <a:p>
            <a:r>
              <a:rPr lang="nl-NL" sz="2200" b="1" dirty="0">
                <a:solidFill>
                  <a:schemeClr val="tx1"/>
                </a:solidFill>
                <a:cs typeface="Arial"/>
              </a:rPr>
              <a:t>(niet zelfstandig inventarisatie uitvoeren!!!!)</a:t>
            </a:r>
            <a:endParaRPr lang="en-US" sz="2200" b="1" dirty="0">
              <a:solidFill>
                <a:schemeClr val="tx1"/>
              </a:solidFill>
              <a:cs typeface="Arial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2606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44000" y="423771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b="0" dirty="0" err="1">
                <a:latin typeface="Arial"/>
                <a:cs typeface="Arial"/>
              </a:rPr>
              <a:t>Overtreding</a:t>
            </a:r>
            <a:r>
              <a:rPr lang="en-US" b="0" dirty="0">
                <a:latin typeface="Arial"/>
                <a:cs typeface="Arial"/>
              </a:rPr>
              <a:t> &amp; </a:t>
            </a:r>
            <a:r>
              <a:rPr lang="en-US" b="0" dirty="0" err="1">
                <a:latin typeface="Arial"/>
                <a:cs typeface="Arial"/>
              </a:rPr>
              <a:t>Handhaving</a:t>
            </a:r>
            <a:br>
              <a:rPr lang="en-US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744000" y="1450940"/>
            <a:ext cx="8333083" cy="4351338"/>
          </a:xfrm>
        </p:spPr>
        <p:txBody>
          <a:bodyPr/>
          <a:lstStyle/>
          <a:p>
            <a:pPr indent="0">
              <a:buNone/>
            </a:pPr>
            <a:r>
              <a:rPr lang="nl-NL" altLang="nl-NL" b="1" i="1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Aantoonbaar zorgvuldig handelen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Gedragscode aanwezig op locatie!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van aanpak/werkprotocol/ checklist op locatie aanwezig!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Medewerkers krijgen werkinstructie!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Werkwijze ecologisch werkprotocol herkenbaar!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eindverantwoordelijke, doorverwijzen?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Werkprotocol is volledig en uitgevoerd in het veld?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Minimaal 1 persoon gecertificeerd (op functionerend niveau 1, 2, 3)!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40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222" y="2853960"/>
            <a:ext cx="652419" cy="566576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221" y="3965115"/>
            <a:ext cx="652419" cy="5665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7619" y="632638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Arial"/>
                <a:cs typeface="Arial"/>
              </a:rPr>
              <a:t>Natuurwetgeving</a:t>
            </a:r>
            <a:br>
              <a:rPr lang="nl-NL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74804" y="1527499"/>
            <a:ext cx="7560000" cy="4351338"/>
          </a:xfrm>
        </p:spPr>
        <p:txBody>
          <a:bodyPr/>
          <a:lstStyle/>
          <a:p>
            <a:pPr indent="0">
              <a:buNone/>
            </a:pPr>
            <a:r>
              <a:rPr lang="nl-NL" altLang="nl-NL" sz="1800" b="1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Oude wetgeving </a:t>
            </a:r>
            <a:endParaRPr lang="nl-NL" altLang="nl-NL" b="1" dirty="0">
              <a:solidFill>
                <a:srgbClr val="0028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Flora en faunawet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Natuurbeschermingswet</a:t>
            </a:r>
          </a:p>
          <a:p>
            <a:pPr marL="609600" indent="-609600">
              <a:buFont typeface="Arial" panose="020B0604020202020204" pitchFamily="34" charset="0"/>
              <a:buAutoNum type="arabicPeriod"/>
            </a:pP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Boswet</a:t>
            </a:r>
          </a:p>
          <a:p>
            <a:pPr indent="0">
              <a:buNone/>
            </a:pPr>
            <a:r>
              <a:rPr lang="nl-NL" altLang="nl-NL" sz="28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indent="0">
              <a:buNone/>
            </a:pPr>
            <a:r>
              <a:rPr lang="nl-NL" altLang="nl-NL" sz="1800" b="1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Nieuwe wetgeving</a:t>
            </a:r>
          </a:p>
          <a:p>
            <a:r>
              <a:rPr lang="nl-NL" altLang="nl-NL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natuurbescherming </a:t>
            </a:r>
            <a:r>
              <a:rPr lang="nl-NL" altLang="nl-NL" sz="1600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(01-01-2017)</a:t>
            </a:r>
          </a:p>
          <a:p>
            <a:endParaRPr lang="nl-NL" altLang="nl-NL" sz="2800" dirty="0">
              <a:solidFill>
                <a:srgbClr val="0028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nl-NL" altLang="nl-NL" sz="1800" b="1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Toekomst</a:t>
            </a:r>
          </a:p>
          <a:p>
            <a:r>
              <a:rPr lang="nl-NL" altLang="nl-NL" b="1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Omgevingswet</a:t>
            </a:r>
            <a:r>
              <a:rPr lang="nl-NL" altLang="nl-NL" dirty="0">
                <a:solidFill>
                  <a:srgbClr val="002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(2022)</a:t>
            </a:r>
            <a:endParaRPr lang="nl-NL" altLang="nl-NL" sz="1600" dirty="0">
              <a:solidFill>
                <a:srgbClr val="0028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544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6490" y="1779886"/>
            <a:ext cx="89936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28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Persoonsgebonden 5 jaar geldig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 dirty="0">
              <a:ln>
                <a:noFill/>
              </a:ln>
              <a:solidFill>
                <a:srgbClr val="00281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28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Hercertificering 3 jaar geldig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 dirty="0">
              <a:ln>
                <a:noFill/>
              </a:ln>
              <a:solidFill>
                <a:srgbClr val="00281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28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Niet organisatie gebonden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4000" b="0" i="0" u="none" strike="noStrike" kern="1200" cap="none" spc="0" normalizeH="0" baseline="0" noProof="0" dirty="0">
              <a:ln>
                <a:noFill/>
              </a:ln>
              <a:solidFill>
                <a:srgbClr val="00281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3919146" y="391120"/>
            <a:ext cx="5965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Certificering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18943" r="15781" b="15829"/>
          <a:stretch/>
        </p:blipFill>
        <p:spPr>
          <a:xfrm>
            <a:off x="9451910" y="4544041"/>
            <a:ext cx="2269426" cy="214815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98" y="4781865"/>
            <a:ext cx="2412282" cy="1527779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2AA20-3C7A-5C4F-899D-B6C6F202926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3C73CF25-B437-4412-859D-AADA5D6A2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391120"/>
            <a:ext cx="3270885" cy="327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2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2049230" y="1135700"/>
            <a:ext cx="861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600" b="0" i="0" u="none" strike="noStrike" kern="1200" cap="none" spc="0" normalizeH="0" baseline="0" noProof="0" dirty="0">
              <a:ln>
                <a:noFill/>
              </a:ln>
              <a:solidFill>
                <a:srgbClr val="00281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7619" y="570710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Eisen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niveau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1 (BB &amp; RO)</a:t>
            </a:r>
            <a:br>
              <a:rPr lang="en-US" dirty="0">
                <a:solidFill>
                  <a:schemeClr val="tx1"/>
                </a:solidFill>
                <a:latin typeface="Arial"/>
                <a:cs typeface="Arial"/>
              </a:rPr>
            </a:b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03836" y="1510618"/>
            <a:ext cx="7888163" cy="511546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b="1" dirty="0">
                <a:solidFill>
                  <a:schemeClr val="tx1"/>
                </a:solidFill>
                <a:cs typeface="Arial"/>
              </a:rPr>
              <a:t>Eisen per </a:t>
            </a:r>
            <a:r>
              <a:rPr lang="en-US" sz="2800" b="1" dirty="0" err="1">
                <a:solidFill>
                  <a:schemeClr val="tx1"/>
                </a:solidFill>
                <a:cs typeface="Arial"/>
              </a:rPr>
              <a:t>voorman</a:t>
            </a:r>
            <a:r>
              <a:rPr lang="en-US" sz="2800" b="1" dirty="0">
                <a:solidFill>
                  <a:schemeClr val="tx1"/>
                </a:solidFill>
                <a:cs typeface="Arial"/>
              </a:rPr>
              <a:t>/</a:t>
            </a:r>
            <a:r>
              <a:rPr lang="en-US" sz="2800" b="1" dirty="0" err="1">
                <a:solidFill>
                  <a:schemeClr val="tx1"/>
                </a:solidFill>
                <a:cs typeface="Arial"/>
              </a:rPr>
              <a:t>medewerker</a:t>
            </a:r>
            <a:r>
              <a:rPr lang="en-US" sz="2800" b="1" dirty="0">
                <a:solidFill>
                  <a:schemeClr val="tx1"/>
                </a:solidFill>
                <a:cs typeface="Arial"/>
              </a:rPr>
              <a:t> </a:t>
            </a:r>
          </a:p>
          <a:p>
            <a:pPr indent="0">
              <a:buNone/>
            </a:pPr>
            <a:r>
              <a:rPr lang="en-US" sz="2800" b="1" dirty="0">
                <a:solidFill>
                  <a:schemeClr val="tx1"/>
                </a:solidFill>
                <a:cs typeface="Arial"/>
              </a:rPr>
              <a:t>(min. 1 per </a:t>
            </a:r>
            <a:r>
              <a:rPr lang="en-US" sz="2800" b="1" dirty="0" err="1">
                <a:solidFill>
                  <a:schemeClr val="tx1"/>
                </a:solidFill>
                <a:cs typeface="Arial"/>
              </a:rPr>
              <a:t>ploeg</a:t>
            </a:r>
            <a:r>
              <a:rPr lang="en-US" sz="2800" b="1" dirty="0">
                <a:solidFill>
                  <a:schemeClr val="tx1"/>
                </a:solidFill>
                <a:cs typeface="Arial"/>
              </a:rPr>
              <a:t> per </a:t>
            </a:r>
            <a:r>
              <a:rPr lang="en-US" sz="2800" b="1" dirty="0" err="1">
                <a:solidFill>
                  <a:schemeClr val="tx1"/>
                </a:solidFill>
                <a:cs typeface="Arial"/>
              </a:rPr>
              <a:t>werklocatie</a:t>
            </a:r>
            <a:r>
              <a:rPr lang="en-US" sz="2800" b="1" dirty="0">
                <a:solidFill>
                  <a:schemeClr val="tx1"/>
                </a:solidFill>
                <a:cs typeface="Arial"/>
              </a:rPr>
              <a:t>)</a:t>
            </a:r>
            <a:br>
              <a:rPr lang="en-US" sz="2800" b="1" dirty="0">
                <a:solidFill>
                  <a:schemeClr val="tx1"/>
                </a:solidFill>
                <a:cs typeface="Arial"/>
              </a:rPr>
            </a:br>
            <a:endParaRPr lang="en-US" sz="2800" b="1" dirty="0">
              <a:solidFill>
                <a:schemeClr val="tx1"/>
              </a:solidFill>
              <a:cs typeface="Arial"/>
            </a:endParaRPr>
          </a:p>
          <a:p>
            <a:r>
              <a:rPr lang="nl-NL" dirty="0">
                <a:solidFill>
                  <a:schemeClr val="tx1"/>
                </a:solidFill>
              </a:rPr>
              <a:t>Kan beschermde flora en fauna en hun groeiplaatsen</a:t>
            </a:r>
          </a:p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    en rust- en voorplantingsplaatsen herkennen.</a:t>
            </a:r>
          </a:p>
          <a:p>
            <a:pPr marL="342900" indent="-342900"/>
            <a:r>
              <a:rPr lang="nl-NL" dirty="0">
                <a:solidFill>
                  <a:schemeClr val="tx1"/>
                </a:solidFill>
              </a:rPr>
              <a:t>Kan zorgvuldig handelen op basis van werkinstructies uit een ecologisch werkprotocol, dit betreft het toepassen van zorgvuldige werk- technieken en beschermende maatregelen.</a:t>
            </a:r>
          </a:p>
          <a:p>
            <a:r>
              <a:rPr lang="nl-NL" dirty="0">
                <a:solidFill>
                  <a:schemeClr val="tx1"/>
                </a:solidFill>
              </a:rPr>
              <a:t>Kan relevante informatie over flora en fauna </a:t>
            </a:r>
          </a:p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    terugkoppelen met de opzichter / uitvoerder /</a:t>
            </a:r>
          </a:p>
          <a:p>
            <a:pPr indent="0">
              <a:buNone/>
            </a:pPr>
            <a:r>
              <a:rPr lang="nl-NL" dirty="0">
                <a:solidFill>
                  <a:schemeClr val="tx1"/>
                </a:solidFill>
              </a:rPr>
              <a:t>    toezichthouder.</a:t>
            </a:r>
          </a:p>
        </p:txBody>
      </p:sp>
      <p:pic>
        <p:nvPicPr>
          <p:cNvPr id="2050" name="Picture 2" descr="Gedragscode Flora- en faunawet bestendig beheer gemeentelijke  groenvoorzieningen (stadswerk)">
            <a:extLst>
              <a:ext uri="{FF2B5EF4-FFF2-40B4-BE49-F238E27FC236}">
                <a16:creationId xmlns:a16="http://schemas.microsoft.com/office/drawing/2014/main" id="{68E20435-D136-4350-9764-944D1B472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" y="2133783"/>
            <a:ext cx="3353098" cy="25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6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2499651" y="885863"/>
            <a:ext cx="86187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600" b="0" i="0" u="none" strike="noStrike" kern="1200" cap="none" spc="0" normalizeH="0" baseline="0" noProof="0" dirty="0">
              <a:ln>
                <a:noFill/>
              </a:ln>
              <a:solidFill>
                <a:srgbClr val="00281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4629" y="517031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Eisen </a:t>
            </a:r>
            <a:r>
              <a:rPr lang="en-US" dirty="0" err="1">
                <a:solidFill>
                  <a:schemeClr val="tx1"/>
                </a:solidFill>
                <a:latin typeface="Arial"/>
                <a:cs typeface="Arial"/>
              </a:rPr>
              <a:t>niveau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 2 (BB &amp; RO)</a:t>
            </a:r>
            <a:br>
              <a:rPr lang="en-US" sz="3600" dirty="0">
                <a:solidFill>
                  <a:schemeClr val="tx1"/>
                </a:solidFill>
                <a:latin typeface="Arial"/>
                <a:cs typeface="Arial"/>
              </a:rPr>
            </a:b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4629" y="1185676"/>
            <a:ext cx="7406396" cy="5307591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en-US" sz="3200" b="1" dirty="0" err="1">
                <a:solidFill>
                  <a:schemeClr val="tx1"/>
                </a:solidFill>
                <a:cs typeface="Arial"/>
              </a:rPr>
              <a:t>opzichter</a:t>
            </a:r>
            <a:r>
              <a:rPr lang="en-US" sz="3200" b="1" dirty="0">
                <a:solidFill>
                  <a:schemeClr val="tx1"/>
                </a:solidFill>
                <a:cs typeface="Arial"/>
              </a:rPr>
              <a:t>/</a:t>
            </a:r>
            <a:r>
              <a:rPr lang="en-US" sz="3200" b="1" dirty="0" err="1">
                <a:solidFill>
                  <a:schemeClr val="tx1"/>
                </a:solidFill>
                <a:cs typeface="Arial"/>
              </a:rPr>
              <a:t>uitvoerder</a:t>
            </a:r>
            <a:r>
              <a:rPr lang="en-US" sz="3200" b="1" dirty="0">
                <a:solidFill>
                  <a:schemeClr val="tx1"/>
                </a:solidFill>
                <a:cs typeface="Arial"/>
              </a:rPr>
              <a:t>/ </a:t>
            </a:r>
            <a:r>
              <a:rPr lang="en-US" sz="3200" b="1" dirty="0" err="1">
                <a:solidFill>
                  <a:schemeClr val="tx1"/>
                </a:solidFill>
                <a:cs typeface="Arial"/>
              </a:rPr>
              <a:t>toezichthouder</a:t>
            </a:r>
            <a:br>
              <a:rPr lang="en-US" sz="3200" b="1" dirty="0">
                <a:solidFill>
                  <a:schemeClr val="tx1"/>
                </a:solidFill>
                <a:cs typeface="Arial"/>
              </a:rPr>
            </a:br>
            <a:endParaRPr lang="en-US" sz="3200" b="1" dirty="0">
              <a:solidFill>
                <a:schemeClr val="tx1"/>
              </a:solidFill>
              <a:cs typeface="Arial"/>
            </a:endParaRPr>
          </a:p>
          <a:p>
            <a:pPr marL="285750" indent="-285750"/>
            <a:r>
              <a:rPr lang="nl-NL" b="0" i="0" u="none" strike="noStrike" baseline="0" dirty="0">
                <a:solidFill>
                  <a:schemeClr val="tx1"/>
                </a:solidFill>
                <a:latin typeface="+mj-lt"/>
              </a:rPr>
              <a:t>Kan voor het zorgvuldig handelen conform deze gedragscode, beschermde flora en fauna en hun groeiplaatsen of rust- en voortplantingsplaatsen herkennen.</a:t>
            </a:r>
          </a:p>
          <a:p>
            <a:pPr marL="285750" indent="-285750"/>
            <a:r>
              <a:rPr lang="nl-NL" b="0" i="0" u="none" strike="noStrike" baseline="0" dirty="0">
                <a:solidFill>
                  <a:schemeClr val="tx1"/>
                </a:solidFill>
                <a:latin typeface="+mj-lt"/>
              </a:rPr>
              <a:t>Kan risicomanagement uitvoeren en aansturen, o.a. verzorgen werkinstructies op basis een ecologisch werkprotocol.</a:t>
            </a:r>
          </a:p>
          <a:p>
            <a:pPr marL="285750" indent="-285750"/>
            <a:r>
              <a:rPr lang="nl-NL" b="0" i="0" u="none" strike="noStrike" baseline="0" dirty="0">
                <a:solidFill>
                  <a:schemeClr val="tx1"/>
                </a:solidFill>
                <a:latin typeface="+mj-lt"/>
              </a:rPr>
              <a:t>Kan toetsen of er volgens deze gedragscode en het ecologisch werkprotocol wordt gewerkt (er zorgvuldig wordt gehandeld).</a:t>
            </a:r>
          </a:p>
          <a:p>
            <a:pPr marL="285750" indent="-285750"/>
            <a:r>
              <a:rPr lang="nl-NL" b="0" i="0" u="none" strike="noStrike" baseline="0" dirty="0">
                <a:solidFill>
                  <a:schemeClr val="tx1"/>
                </a:solidFill>
                <a:latin typeface="+mj-lt"/>
              </a:rPr>
              <a:t>Kan relevante gegevens registreren en terugkoppelen.</a:t>
            </a:r>
            <a:r>
              <a:rPr lang="nl-NL" altLang="nl-NL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werkomschrijving / werkinstructie invullen en </a:t>
            </a:r>
            <a:b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nl-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vertalen naar de praktijk en overdragen.</a:t>
            </a:r>
          </a:p>
          <a:p>
            <a:endParaRPr lang="nl-NL" dirty="0"/>
          </a:p>
        </p:txBody>
      </p:sp>
      <p:pic>
        <p:nvPicPr>
          <p:cNvPr id="1026" name="Picture 2" descr="Baggeren poelen Zeist - Adviesburo R.I.E.T.">
            <a:extLst>
              <a:ext uri="{FF2B5EF4-FFF2-40B4-BE49-F238E27FC236}">
                <a16:creationId xmlns:a16="http://schemas.microsoft.com/office/drawing/2014/main" id="{A7A73ADD-1E36-41CF-9DE2-04D1DFF5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1069"/>
            <a:ext cx="3406631" cy="22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1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/>
          <p:nvPr/>
        </p:nvSpPr>
        <p:spPr>
          <a:xfrm>
            <a:off x="2061112" y="895549"/>
            <a:ext cx="861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3600" b="0" i="0" u="none" strike="noStrike" kern="1200" cap="none" spc="0" normalizeH="0" baseline="0" noProof="0" dirty="0">
              <a:ln>
                <a:noFill/>
              </a:ln>
              <a:solidFill>
                <a:srgbClr val="00281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535549"/>
            <a:ext cx="7560000" cy="720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Eisen </a:t>
            </a:r>
            <a:r>
              <a:rPr lang="en-US" dirty="0" err="1">
                <a:latin typeface="Arial"/>
                <a:cs typeface="Arial"/>
              </a:rPr>
              <a:t>niveau</a:t>
            </a:r>
            <a:r>
              <a:rPr lang="en-US" dirty="0">
                <a:latin typeface="Arial"/>
                <a:cs typeface="Arial"/>
              </a:rPr>
              <a:t> 3 (BB &amp; RO)</a:t>
            </a:r>
            <a:br>
              <a:rPr lang="en-US" sz="3600" dirty="0">
                <a:latin typeface="Arial"/>
                <a:cs typeface="Arial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6220" y="1495713"/>
            <a:ext cx="8448000" cy="5581274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en-US" sz="3200" b="1" dirty="0" err="1">
                <a:cs typeface="Arial"/>
              </a:rPr>
              <a:t>bedrijfsleider</a:t>
            </a:r>
            <a:r>
              <a:rPr lang="en-US" sz="3200" b="1" dirty="0">
                <a:cs typeface="Arial"/>
              </a:rPr>
              <a:t>, </a:t>
            </a:r>
            <a:r>
              <a:rPr lang="en-US" sz="3200" b="1" dirty="0" err="1">
                <a:cs typeface="Arial"/>
              </a:rPr>
              <a:t>projectleider</a:t>
            </a:r>
            <a:r>
              <a:rPr lang="en-US" sz="3200" b="1" dirty="0">
                <a:cs typeface="Arial"/>
              </a:rPr>
              <a:t> en </a:t>
            </a:r>
            <a:r>
              <a:rPr lang="en-US" sz="3200" b="1" dirty="0" err="1">
                <a:cs typeface="Arial"/>
              </a:rPr>
              <a:t>werkvoorbereider</a:t>
            </a:r>
            <a:br>
              <a:rPr lang="en-US" sz="3200" b="1" dirty="0">
                <a:cs typeface="Arial"/>
              </a:rPr>
            </a:br>
            <a:endParaRPr lang="en-US" b="1" dirty="0">
              <a:latin typeface="+mj-lt"/>
              <a:cs typeface="Arial"/>
            </a:endParaRPr>
          </a:p>
          <a:p>
            <a:pPr marL="342900" indent="-342900"/>
            <a:r>
              <a:rPr lang="nl-NL" sz="3100" b="0" i="0" u="none" strike="noStrike" baseline="0" dirty="0">
                <a:solidFill>
                  <a:srgbClr val="000000"/>
                </a:solidFill>
                <a:latin typeface="+mj-lt"/>
              </a:rPr>
              <a:t>Kan de soortbescherming conform deze gedragscode verwerken in een contract (bv. RAW-bestek).</a:t>
            </a:r>
          </a:p>
          <a:p>
            <a:pPr algn="l"/>
            <a:r>
              <a:rPr lang="nl-NL" sz="3100" b="0" i="0" u="none" strike="noStrike" baseline="0" dirty="0">
                <a:solidFill>
                  <a:srgbClr val="000000"/>
                </a:solidFill>
                <a:latin typeface="+mj-lt"/>
              </a:rPr>
              <a:t>Kan natuurwetgeving in combinatie met de contractdocumenten</a:t>
            </a:r>
          </a:p>
          <a:p>
            <a:pPr indent="0" algn="l">
              <a:buNone/>
            </a:pPr>
            <a:r>
              <a:rPr lang="nl-NL" sz="3100" dirty="0">
                <a:solidFill>
                  <a:srgbClr val="000000"/>
                </a:solidFill>
                <a:latin typeface="+mj-lt"/>
              </a:rPr>
              <a:t>   </a:t>
            </a:r>
            <a:r>
              <a:rPr lang="nl-NL" sz="3100" b="0" i="0" u="none" strike="noStrike" baseline="0" dirty="0">
                <a:solidFill>
                  <a:srgbClr val="000000"/>
                </a:solidFill>
                <a:latin typeface="+mj-lt"/>
              </a:rPr>
              <a:t> vertalen naar een ecologisch werkprotocol: o.a. het uitvoeren van</a:t>
            </a:r>
          </a:p>
          <a:p>
            <a:pPr indent="0" algn="l">
              <a:buNone/>
            </a:pPr>
            <a:r>
              <a:rPr lang="nl-NL" sz="3100" dirty="0">
                <a:solidFill>
                  <a:srgbClr val="000000"/>
                </a:solidFill>
                <a:latin typeface="+mj-lt"/>
              </a:rPr>
              <a:t>   </a:t>
            </a:r>
            <a:r>
              <a:rPr lang="nl-NL" sz="3100" b="0" i="0" u="none" strike="noStrike" baseline="0" dirty="0">
                <a:solidFill>
                  <a:srgbClr val="000000"/>
                </a:solidFill>
                <a:latin typeface="+mj-lt"/>
              </a:rPr>
              <a:t> een risicoanalyse en het uitwerken van het risicomanagement op</a:t>
            </a:r>
          </a:p>
          <a:p>
            <a:pPr indent="0" algn="l">
              <a:buNone/>
            </a:pPr>
            <a:r>
              <a:rPr lang="nl-NL" sz="3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nl-NL" sz="3100" b="0" i="0" u="none" strike="noStrike" baseline="0" dirty="0">
                <a:solidFill>
                  <a:srgbClr val="000000"/>
                </a:solidFill>
                <a:latin typeface="+mj-lt"/>
              </a:rPr>
              <a:t>   basis van de maatregelcatalogus uit de gedragscode.</a:t>
            </a:r>
          </a:p>
          <a:p>
            <a:pPr algn="l"/>
            <a:r>
              <a:rPr lang="nl-NL" sz="3100" b="0" i="0" u="none" strike="noStrike" baseline="0" dirty="0">
                <a:solidFill>
                  <a:srgbClr val="000000"/>
                </a:solidFill>
                <a:latin typeface="+mj-lt"/>
              </a:rPr>
              <a:t>Heeft kennis van beschermende maatregelen en zorgvuldig</a:t>
            </a:r>
          </a:p>
          <a:p>
            <a:pPr indent="0" algn="l">
              <a:buNone/>
            </a:pPr>
            <a:r>
              <a:rPr lang="nl-NL" sz="3100" dirty="0">
                <a:solidFill>
                  <a:srgbClr val="000000"/>
                </a:solidFill>
                <a:latin typeface="+mj-lt"/>
              </a:rPr>
              <a:t>   </a:t>
            </a:r>
            <a:r>
              <a:rPr lang="nl-NL" sz="3100" b="0" i="0" u="none" strike="noStrike" baseline="0" dirty="0">
                <a:solidFill>
                  <a:srgbClr val="000000"/>
                </a:solidFill>
                <a:latin typeface="+mj-lt"/>
              </a:rPr>
              <a:t> handelen.</a:t>
            </a:r>
          </a:p>
          <a:p>
            <a:pPr algn="l"/>
            <a:r>
              <a:rPr lang="nl-NL" sz="3100" b="0" i="0" u="none" strike="noStrike" baseline="0" dirty="0">
                <a:solidFill>
                  <a:srgbClr val="000000"/>
                </a:solidFill>
                <a:latin typeface="+mj-lt"/>
              </a:rPr>
              <a:t>Heeft voor het zorgvuldig handelen conform deze gedragscode,</a:t>
            </a:r>
          </a:p>
          <a:p>
            <a:pPr indent="0" algn="l">
              <a:buNone/>
            </a:pPr>
            <a:r>
              <a:rPr lang="nl-NL" sz="3100" dirty="0">
                <a:solidFill>
                  <a:srgbClr val="000000"/>
                </a:solidFill>
                <a:latin typeface="+mj-lt"/>
              </a:rPr>
              <a:t>    </a:t>
            </a:r>
            <a:r>
              <a:rPr lang="nl-NL" sz="3100" b="0" i="0" u="none" strike="noStrike" baseline="0" dirty="0">
                <a:solidFill>
                  <a:srgbClr val="000000"/>
                </a:solidFill>
                <a:latin typeface="+mj-lt"/>
              </a:rPr>
              <a:t> soort specifieke kennis van mogelijk aanwezige beschermde</a:t>
            </a:r>
          </a:p>
          <a:p>
            <a:pPr indent="0" algn="l">
              <a:buNone/>
            </a:pPr>
            <a:r>
              <a:rPr lang="nl-NL" sz="3100" dirty="0">
                <a:solidFill>
                  <a:srgbClr val="000000"/>
                </a:solidFill>
                <a:latin typeface="+mj-lt"/>
              </a:rPr>
              <a:t>    </a:t>
            </a:r>
            <a:r>
              <a:rPr lang="nl-NL" sz="3100" b="0" i="0" u="none" strike="noStrike" baseline="0" dirty="0">
                <a:solidFill>
                  <a:srgbClr val="000000"/>
                </a:solidFill>
                <a:latin typeface="+mj-lt"/>
              </a:rPr>
              <a:t> flora en fauna en hun levenswijze.</a:t>
            </a:r>
          </a:p>
          <a:p>
            <a:pPr algn="l"/>
            <a:r>
              <a:rPr lang="nl-NL" sz="3100" b="0" i="0" u="none" strike="noStrike" baseline="0" dirty="0">
                <a:solidFill>
                  <a:srgbClr val="000000"/>
                </a:solidFill>
                <a:latin typeface="+mj-lt"/>
              </a:rPr>
              <a:t>Heeft inzicht in de </a:t>
            </a:r>
            <a:r>
              <a:rPr lang="nl-NL" sz="3100" b="0" i="0" u="none" strike="noStrike" baseline="0" dirty="0" err="1">
                <a:solidFill>
                  <a:srgbClr val="000000"/>
                </a:solidFill>
                <a:latin typeface="+mj-lt"/>
              </a:rPr>
              <a:t>seizoensverschillen</a:t>
            </a:r>
            <a:r>
              <a:rPr lang="nl-NL" sz="3100" b="0" i="0" u="none" strike="noStrike" baseline="0" dirty="0">
                <a:solidFill>
                  <a:srgbClr val="000000"/>
                </a:solidFill>
                <a:latin typeface="+mj-lt"/>
              </a:rPr>
              <a:t> met betrekking tot</a:t>
            </a:r>
          </a:p>
          <a:p>
            <a:pPr indent="0" algn="l">
              <a:buNone/>
            </a:pPr>
            <a:r>
              <a:rPr lang="nl-NL" sz="3100" dirty="0">
                <a:solidFill>
                  <a:srgbClr val="000000"/>
                </a:solidFill>
                <a:latin typeface="+mj-lt"/>
              </a:rPr>
              <a:t>   </a:t>
            </a:r>
            <a:r>
              <a:rPr lang="nl-NL" sz="3100" b="0" i="0" u="none" strike="noStrike" baseline="0" dirty="0">
                <a:solidFill>
                  <a:srgbClr val="000000"/>
                </a:solidFill>
                <a:latin typeface="+mj-lt"/>
              </a:rPr>
              <a:t> groeiplaatsen en het gebruik van rust- en voortplantingsplaatsen</a:t>
            </a:r>
          </a:p>
          <a:p>
            <a:pPr indent="0" algn="l">
              <a:buNone/>
            </a:pPr>
            <a:r>
              <a:rPr lang="nl-NL" sz="3100" dirty="0">
                <a:solidFill>
                  <a:srgbClr val="000000"/>
                </a:solidFill>
                <a:latin typeface="+mj-lt"/>
              </a:rPr>
              <a:t>   </a:t>
            </a:r>
            <a:r>
              <a:rPr lang="nl-NL" sz="3100" b="0" i="0" u="none" strike="noStrike" baseline="0" dirty="0">
                <a:solidFill>
                  <a:srgbClr val="000000"/>
                </a:solidFill>
                <a:latin typeface="+mj-lt"/>
              </a:rPr>
              <a:t> van beschermde soorten.</a:t>
            </a:r>
            <a:endParaRPr lang="en-US" sz="3100" b="1" dirty="0">
              <a:latin typeface="+mj-lt"/>
              <a:cs typeface="Arial"/>
            </a:endParaRPr>
          </a:p>
          <a:p>
            <a:pPr indent="0">
              <a:buNone/>
            </a:pPr>
            <a:endParaRPr lang="nl-NL" dirty="0"/>
          </a:p>
        </p:txBody>
      </p:sp>
      <p:pic>
        <p:nvPicPr>
          <p:cNvPr id="1026" name="Picture 2" descr="Nieuws - Stadswerk">
            <a:extLst>
              <a:ext uri="{FF2B5EF4-FFF2-40B4-BE49-F238E27FC236}">
                <a16:creationId xmlns:a16="http://schemas.microsoft.com/office/drawing/2014/main" id="{5F661D47-CB6C-4E7B-8E3A-4B4CB7C29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0" y="3328827"/>
            <a:ext cx="3203218" cy="23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123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Aangepast 17">
      <a:dk1>
        <a:srgbClr val="000000"/>
      </a:dk1>
      <a:lt1>
        <a:srgbClr val="FFFFFF"/>
      </a:lt1>
      <a:dk2>
        <a:srgbClr val="000000"/>
      </a:dk2>
      <a:lt2>
        <a:srgbClr val="F59A28"/>
      </a:lt2>
      <a:accent1>
        <a:srgbClr val="F59A28"/>
      </a:accent1>
      <a:accent2>
        <a:srgbClr val="000000"/>
      </a:accent2>
      <a:accent3>
        <a:srgbClr val="489BC8"/>
      </a:accent3>
      <a:accent4>
        <a:srgbClr val="F59A28"/>
      </a:accent4>
      <a:accent5>
        <a:srgbClr val="000000"/>
      </a:accent5>
      <a:accent6>
        <a:srgbClr val="489BC8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Groei zone.potx" id="{4DEF74BF-A9BD-46FC-95AE-31D79D37BA53}" vid="{41FEC665-BE36-4B0D-8245-798AF8FCB2A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2112</Words>
  <Application>Microsoft Office PowerPoint</Application>
  <PresentationFormat>Breedbeeld</PresentationFormat>
  <Paragraphs>346</Paragraphs>
  <Slides>40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1_Kantoorthema</vt:lpstr>
      <vt:lpstr>De wet natuurbescherming Dag 1 </vt:lpstr>
      <vt:lpstr> Deskundig en zorgvuldig handelen flora &amp; fauna Wet natuurbescherming (niveau 1, 2) </vt:lpstr>
      <vt:lpstr>PowerPoint-presentatie</vt:lpstr>
      <vt:lpstr>Doel van de cursus </vt:lpstr>
      <vt:lpstr>Natuurwetgeving </vt:lpstr>
      <vt:lpstr>PowerPoint-presentatie</vt:lpstr>
      <vt:lpstr>Eisen niveau 1 (BB &amp; RO) </vt:lpstr>
      <vt:lpstr>Eisen niveau 2 (BB &amp; RO) </vt:lpstr>
      <vt:lpstr>Eisen niveau 3 (BB &amp; RO) </vt:lpstr>
      <vt:lpstr>Doelstelling Natuurwetgeving </vt:lpstr>
      <vt:lpstr>Natuurwetgeving Europa </vt:lpstr>
      <vt:lpstr>Wet Natuurbescherming </vt:lpstr>
      <vt:lpstr>Natuurwetgeving </vt:lpstr>
      <vt:lpstr>Wet Natuurbescherming </vt:lpstr>
      <vt:lpstr>Bodemgebruik Nederland</vt:lpstr>
      <vt:lpstr>Bescherming gebieden  </vt:lpstr>
      <vt:lpstr>Natura 2000-gebieden </vt:lpstr>
      <vt:lpstr>NNN </vt:lpstr>
      <vt:lpstr>Bescherming houtopstanden</vt:lpstr>
      <vt:lpstr>Bescherming soorten </vt:lpstr>
      <vt:lpstr>Beschermingsregimes </vt:lpstr>
      <vt:lpstr>Beschermingsregimes (vervolg) </vt:lpstr>
      <vt:lpstr>Rode lijst-soorten </vt:lpstr>
      <vt:lpstr>Algemene Zorgplicht (artikel 1:11 Wnb) </vt:lpstr>
      <vt:lpstr>De gedragscode beschrijft Verbodsbepalingen </vt:lpstr>
      <vt:lpstr>Verbodsbepalingen: </vt:lpstr>
      <vt:lpstr>Vogelnesten (verschillend per provincie) </vt:lpstr>
      <vt:lpstr>Vogelnesten </vt:lpstr>
      <vt:lpstr>Beschermde leefomgeving  aanwijzing door de provincie </vt:lpstr>
      <vt:lpstr>Bepalingen </vt:lpstr>
      <vt:lpstr>Gedragscodes (ca. 20)    </vt:lpstr>
      <vt:lpstr>Algemene vrijstellingen (bijlage)</vt:lpstr>
      <vt:lpstr>Stappenplan Wnb (bijlage) </vt:lpstr>
      <vt:lpstr>Ontheffing of gedragscode? </vt:lpstr>
      <vt:lpstr>Gedragscodes- Werkprotocol </vt:lpstr>
      <vt:lpstr>Aantoonbaar zorgvuldig handelen </vt:lpstr>
      <vt:lpstr>Aantoonbaar zorgvuldig handelen </vt:lpstr>
      <vt:lpstr>Overtreding &amp; Handhaving </vt:lpstr>
      <vt:lpstr>Overtreding &amp; Handhaving </vt:lpstr>
      <vt:lpstr>Overtreding &amp; Handhaving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wet natuurbescherming Dag 1 </dc:title>
  <dc:creator>Hannie Kwant - van der Hulst</dc:creator>
  <cp:lastModifiedBy>Hannie Kwant - van der Hulst</cp:lastModifiedBy>
  <cp:revision>1</cp:revision>
  <dcterms:created xsi:type="dcterms:W3CDTF">2022-05-16T19:28:55Z</dcterms:created>
  <dcterms:modified xsi:type="dcterms:W3CDTF">2022-05-16T19:29:25Z</dcterms:modified>
</cp:coreProperties>
</file>